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5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9.xml" ContentType="application/vnd.openxmlformats-officedocument.presentationml.notesSlid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2.xml" ContentType="application/vnd.openxmlformats-officedocument.themeOverride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3.xml" ContentType="application/vnd.openxmlformats-officedocument.themeOverride+xml"/>
  <Override PartName="/ppt/charts/chart9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0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1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2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3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4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5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6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7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8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19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8" r:id="rId1"/>
    <p:sldMasterId id="2147483796" r:id="rId2"/>
  </p:sldMasterIdLst>
  <p:notesMasterIdLst>
    <p:notesMasterId r:id="rId25"/>
  </p:notesMasterIdLst>
  <p:sldIdLst>
    <p:sldId id="256" r:id="rId3"/>
    <p:sldId id="261" r:id="rId4"/>
    <p:sldId id="260" r:id="rId5"/>
    <p:sldId id="263" r:id="rId6"/>
    <p:sldId id="265" r:id="rId7"/>
    <p:sldId id="266" r:id="rId8"/>
    <p:sldId id="264" r:id="rId9"/>
    <p:sldId id="267" r:id="rId10"/>
    <p:sldId id="282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4" r:id="rId21"/>
    <p:sldId id="280" r:id="rId22"/>
    <p:sldId id="285" r:id="rId23"/>
    <p:sldId id="281" r:id="rId24"/>
  </p:sldIdLst>
  <p:sldSz cx="9906000" cy="6858000" type="A4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Светлана Александровна Егоренко" initials="САЕ" lastIdx="2" clrIdx="0">
    <p:extLst>
      <p:ext uri="{19B8F6BF-5375-455C-9EA6-DF929625EA0E}">
        <p15:presenceInfo xmlns:p15="http://schemas.microsoft.com/office/powerpoint/2012/main" userId="Светлана Александровна Егоренко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6" autoAdjust="0"/>
    <p:restoredTop sz="92193" autoAdjust="0"/>
  </p:normalViewPr>
  <p:slideViewPr>
    <p:cSldViewPr snapToGrid="0">
      <p:cViewPr varScale="1">
        <p:scale>
          <a:sx n="105" d="100"/>
          <a:sy n="105" d="100"/>
        </p:scale>
        <p:origin x="1566" y="11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ch-budget\&#1086;&#1073;&#1097;&#1072;&#1103;%20&#1073;&#1102;&#1076;&#1078;&#1077;&#1090;&#1085;&#1099;&#1081;%20&#1086;&#1090;&#1076;&#1077;&#1083;\&#1056;&#1077;&#1096;&#1077;&#1085;&#1080;&#1077;%20&#1057;&#1086;&#1074;&#1077;&#1090;&#1072;%202023\&#1041;&#1102;&#1076;&#1078;&#1077;&#1090;%20&#1076;&#1083;&#1103;%20&#1075;&#1088;&#1072;&#1078;&#1076;&#1072;&#1085;%202024-2026%20&#1075;&#1075;\&#1051;&#1080;&#1089;&#1090;%20Microsoft%20Excel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chbudjet\&#1086;&#1073;&#1097;&#1072;&#1103;%20&#1073;&#1102;&#1076;&#1078;&#1077;&#1090;&#1085;&#1099;&#1081;%20&#1086;&#1090;&#1076;&#1077;&#1083;\&#1056;&#1077;&#1096;&#1077;&#1085;&#1080;&#1077;%20&#1057;&#1086;&#1074;&#1077;&#1090;&#1072;%202021\&#1041;&#1102;&#1076;&#1078;&#1077;&#1090;%20&#1076;&#1083;&#1103;%20&#1075;&#1088;&#1072;&#1078;&#1076;&#1072;&#1085;%202022-2024%20&#1075;&#1075;\&#1051;&#1080;&#1089;&#1090;%20Microsoft%20Excel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chbudjet\&#1086;&#1073;&#1097;&#1072;&#1103;%20&#1073;&#1102;&#1076;&#1078;&#1077;&#1090;&#1085;&#1099;&#1081;%20&#1086;&#1090;&#1076;&#1077;&#1083;\&#1056;&#1077;&#1096;&#1077;&#1085;&#1080;&#1077;%20&#1057;&#1086;&#1074;&#1077;&#1090;&#1072;%202021\&#1041;&#1102;&#1076;&#1078;&#1077;&#1090;%20&#1076;&#1083;&#1103;%20&#1075;&#1088;&#1072;&#1078;&#1076;&#1072;&#1085;%202022-2024%20&#1075;&#1075;\&#1051;&#1080;&#1089;&#1090;%20Microsoft%20Excel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\\Serverurm7\&#1086;&#1073;&#1097;&#1080;&#1081;\&#1054;&#1073;&#1097;&#1080;&#1081;&#1054;&#1073;&#1084;&#1077;&#1085;\&#1044;&#1083;&#1103;%20&#1087;&#1088;&#1086;&#1077;&#1082;&#1090;&#1072;%202023%20&#1075;&#1086;&#1076;&#1072;\&#1041;&#1102;&#1076;&#1078;&#1077;&#1090;%20&#1076;&#1083;&#1103;%20&#1075;&#1088;&#1072;&#1078;&#1076;&#1072;&#1085;%202023-2025%20&#1075;&#1075;\&#1041;&#1102;&#1076;&#1078;&#1077;&#1090;%20&#1076;&#1083;&#1103;%20&#1075;&#1088;&#1072;&#1078;&#1076;&#1072;&#1085;%202023%20&#1075;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ch-budget\&#1086;&#1073;&#1097;&#1072;&#1103;%20&#1073;&#1102;&#1076;&#1078;&#1077;&#1090;&#1085;&#1099;&#1081;%20&#1086;&#1090;&#1076;&#1077;&#1083;\&#1056;&#1077;&#1096;&#1077;&#1085;&#1080;&#1077;%20&#1057;&#1086;&#1074;&#1077;&#1090;&#1072;%202023\&#1041;&#1102;&#1076;&#1078;&#1077;&#1090;%20&#1076;&#1083;&#1103;%20&#1075;&#1088;&#1072;&#1078;&#1076;&#1072;&#1085;%202024-2026%20&#1075;&#1075;\&#1041;&#1102;&#1076;&#1078;&#1077;&#1090;%20&#1076;&#1083;&#1103;%20&#1075;&#1088;&#1072;&#1078;&#1076;&#1072;&#1085;%202024%20&#1075;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ch-budget\&#1086;&#1073;&#1097;&#1072;&#1103;%20&#1073;&#1102;&#1076;&#1078;&#1077;&#1090;&#1085;&#1099;&#1081;%20&#1086;&#1090;&#1076;&#1077;&#1083;\&#1056;&#1077;&#1096;&#1077;&#1085;&#1080;&#1077;%20&#1057;&#1086;&#1074;&#1077;&#1090;&#1072;%202023\&#1041;&#1102;&#1076;&#1078;&#1077;&#1090;%20&#1076;&#1083;&#1103;%20&#1075;&#1088;&#1072;&#1078;&#1076;&#1072;&#1085;%202024-2026%20&#1075;&#1075;\&#1041;&#1102;&#1076;&#1078;&#1077;&#1090;%20&#1076;&#1083;&#1103;%20&#1075;&#1088;&#1072;&#1078;&#1076;&#1072;&#1085;%202024%20&#1075;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ch-budget\&#1086;&#1073;&#1097;&#1072;&#1103;%20&#1073;&#1102;&#1076;&#1078;&#1077;&#1090;&#1085;&#1099;&#1081;%20&#1086;&#1090;&#1076;&#1077;&#1083;\&#1056;&#1077;&#1096;&#1077;&#1085;&#1080;&#1077;%20&#1057;&#1086;&#1074;&#1077;&#1090;&#1072;%202023\&#1041;&#1102;&#1076;&#1078;&#1077;&#1090;%20&#1076;&#1083;&#1103;%20&#1075;&#1088;&#1072;&#1078;&#1076;&#1072;&#1085;%202024-2026%20&#1075;&#1075;\&#1041;&#1102;&#1076;&#1078;&#1077;&#1090;%20&#1076;&#1083;&#1103;%20&#1075;&#1088;&#1072;&#1078;&#1076;&#1072;&#1085;%202024%20&#1075;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ch-budget\&#1086;&#1073;&#1097;&#1072;&#1103;%20&#1073;&#1102;&#1076;&#1078;&#1077;&#1090;&#1085;&#1099;&#1081;%20&#1086;&#1090;&#1076;&#1077;&#1083;\&#1056;&#1077;&#1096;&#1077;&#1085;&#1080;&#1077;%20&#1057;&#1086;&#1074;&#1077;&#1090;&#1072;%202023\&#1041;&#1102;&#1076;&#1078;&#1077;&#1090;%20&#1076;&#1083;&#1103;%20&#1075;&#1088;&#1072;&#1078;&#1076;&#1072;&#1085;%202024-2026%20&#1075;&#1075;\&#1041;&#1102;&#1076;&#1078;&#1077;&#1090;%20&#1076;&#1083;&#1103;%20&#1075;&#1088;&#1072;&#1078;&#1076;&#1072;&#1085;%202024%20&#1075;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ch-budget\&#1086;&#1073;&#1097;&#1072;&#1103;%20&#1073;&#1102;&#1076;&#1078;&#1077;&#1090;&#1085;&#1099;&#1081;%20&#1086;&#1090;&#1076;&#1077;&#1083;\&#1056;&#1077;&#1096;&#1077;&#1085;&#1080;&#1077;%20&#1057;&#1086;&#1074;&#1077;&#1090;&#1072;%202023\&#1041;&#1102;&#1076;&#1078;&#1077;&#1090;%20&#1076;&#1083;&#1103;%20&#1075;&#1088;&#1072;&#1078;&#1076;&#1072;&#1085;%202024-2026%20&#1075;&#1075;\&#1041;&#1102;&#1076;&#1078;&#1077;&#1090;%20&#1076;&#1083;&#1103;%20&#1075;&#1088;&#1072;&#1078;&#1076;&#1072;&#1085;%202024%20&#1075;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ch-budget\&#1086;&#1073;&#1097;&#1072;&#1103;%20&#1073;&#1102;&#1076;&#1078;&#1077;&#1090;&#1085;&#1099;&#1081;%20&#1086;&#1090;&#1076;&#1077;&#1083;\&#1056;&#1077;&#1096;&#1077;&#1085;&#1080;&#1077;%20&#1057;&#1086;&#1074;&#1077;&#1090;&#1072;%202023\&#1041;&#1102;&#1076;&#1078;&#1077;&#1090;%20&#1076;&#1083;&#1103;%20&#1075;&#1088;&#1072;&#1078;&#1076;&#1072;&#1085;%202024-2026%20&#1075;&#1075;\&#1051;&#1080;&#1089;&#1090;%20Microsoft%20Excel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ch-budget\&#1086;&#1073;&#1097;&#1072;&#1103;%20&#1073;&#1102;&#1076;&#1078;&#1077;&#1090;&#1085;&#1099;&#1081;%20&#1086;&#1090;&#1076;&#1077;&#1083;\&#1056;&#1077;&#1096;&#1077;&#1085;&#1080;&#1077;%20&#1057;&#1086;&#1074;&#1077;&#1090;&#1072;%202023\&#1041;&#1102;&#1076;&#1078;&#1077;&#1090;%20&#1076;&#1083;&#1103;%20&#1075;&#1088;&#1072;&#1078;&#1076;&#1072;&#1085;%202024-2026%20&#1075;&#1075;\&#1051;&#1080;&#1089;&#1090;%20Microsoft%20Excel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ch-budget\&#1086;&#1073;&#1097;&#1072;&#1103;%20&#1073;&#1102;&#1076;&#1078;&#1077;&#1090;&#1085;&#1099;&#1081;%20&#1086;&#1090;&#1076;&#1077;&#1083;\&#1056;&#1077;&#1096;&#1077;&#1085;&#1080;&#1077;%20&#1057;&#1086;&#1074;&#1077;&#1090;&#1072;%202023\&#1041;&#1102;&#1076;&#1078;&#1077;&#1090;%20&#1076;&#1083;&#1103;%20&#1075;&#1088;&#1072;&#1078;&#1076;&#1072;&#1085;%202024-2026%20&#1075;&#1075;\&#1051;&#1080;&#1089;&#1090;%20Microsoft%20Excel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&#1050;&#1085;&#1080;&#1075;&#1072;1" TargetMode="External"/><Relationship Id="rId1" Type="http://schemas.openxmlformats.org/officeDocument/2006/relationships/themeOverride" Target="../theme/themeOverride1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ch-budget\&#1086;&#1073;&#1097;&#1072;&#1103;%20&#1073;&#1102;&#1076;&#1078;&#1077;&#1090;&#1085;&#1099;&#1081;%20&#1086;&#1090;&#1076;&#1077;&#1083;\&#1056;&#1077;&#1096;&#1077;&#1085;&#1080;&#1077;%20&#1057;&#1086;&#1074;&#1077;&#1090;&#1072;%202023\&#1041;&#1102;&#1076;&#1078;&#1077;&#1090;%20&#1076;&#1083;&#1103;%20&#1075;&#1088;&#1072;&#1078;&#1076;&#1072;&#1085;%202024-2026%20&#1075;&#1075;\&#1051;&#1080;&#1089;&#1090;%20Microsoft%20Excel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\\Serverurm7\&#1086;&#1073;&#1097;&#1080;&#1081;\&#1054;&#1073;&#1097;&#1080;&#1081;&#1054;&#1073;&#1084;&#1077;&#1085;\&#1041;&#1102;&#1076;&#1078;&#1077;&#1090;%20&#1076;&#1083;&#1103;%20&#1075;&#1088;&#1072;&#1078;&#1076;&#1072;&#1085;%20&#1085;&#1072;%202019-2021\&#1051;&#1080;&#1089;&#1090;%20Microsoft%20Excel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file:///\\Serverurm7\&#1086;&#1073;&#1097;&#1080;&#1081;\&#1054;&#1073;&#1097;&#1080;&#1081;&#1054;&#1073;&#1084;&#1077;&#1085;\&#1041;&#1102;&#1076;&#1078;&#1077;&#1090;%20&#1076;&#1083;&#1103;%20&#1075;&#1088;&#1072;&#1078;&#1076;&#1072;&#1085;%20&#1085;&#1072;%202019-2021\&#1051;&#1080;&#1089;&#1090;%20Microsoft%20Excel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819805699642995E-2"/>
          <c:y val="2.3795287135672385E-2"/>
          <c:w val="0.917620586371657"/>
          <c:h val="0.8185323778081541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Лист2!$B$1</c:f>
              <c:strCache>
                <c:ptCount val="1"/>
                <c:pt idx="0">
                  <c:v>2023 г (ожидаемая оценка исполнения)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1.1584910930520563E-17"/>
                  <c:y val="-7.83162016642192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A6C-4393-A95A-24BC73BBA6B7}"/>
                </c:ext>
              </c:extLst>
            </c:dLbl>
            <c:dLbl>
              <c:idx val="1"/>
              <c:layout>
                <c:manualLayout>
                  <c:x val="-1.5165876777251185E-2"/>
                  <c:y val="-2.114546891297438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A6C-4393-A95A-24BC73BBA6B7}"/>
                </c:ext>
              </c:extLst>
            </c:dLbl>
            <c:dLbl>
              <c:idx val="3"/>
              <c:layout>
                <c:manualLayout>
                  <c:x val="-1.6429699842022118E-2"/>
                  <c:y val="-1.95790504160548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A6C-4393-A95A-24BC73BBA6B7}"/>
                </c:ext>
              </c:extLst>
            </c:dLbl>
            <c:dLbl>
              <c:idx val="4"/>
              <c:layout>
                <c:manualLayout>
                  <c:x val="-3.791469194312796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A6C-4393-A95A-24BC73BBA6B7}"/>
                </c:ext>
              </c:extLst>
            </c:dLbl>
            <c:dLbl>
              <c:idx val="6"/>
              <c:layout>
                <c:manualLayout>
                  <c:x val="-3.7914691943128887E-3"/>
                  <c:y val="-3.91581008321096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A6C-4393-A95A-24BC73BBA6B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Лист2!$A$2:$A$9</c:f>
              <c:strCache>
                <c:ptCount val="8"/>
                <c:pt idx="0">
                  <c:v>Налог на прибыль</c:v>
                </c:pt>
                <c:pt idx="1">
                  <c:v>НДФЛ</c:v>
                </c:pt>
                <c:pt idx="2">
                  <c:v>Акцизы на нефтепродукты</c:v>
                </c:pt>
                <c:pt idx="3">
                  <c:v>УСН</c:v>
                </c:pt>
                <c:pt idx="4">
                  <c:v>ЕСХН</c:v>
                </c:pt>
                <c:pt idx="5">
                  <c:v>Патент</c:v>
                </c:pt>
                <c:pt idx="6">
                  <c:v>Гос.пошлина</c:v>
                </c:pt>
                <c:pt idx="7">
                  <c:v>Налог на имущество организаций</c:v>
                </c:pt>
              </c:strCache>
            </c:strRef>
          </c:cat>
          <c:val>
            <c:numRef>
              <c:f>Лист2!$B$2:$B$9</c:f>
              <c:numCache>
                <c:formatCode>#\ ##0.0</c:formatCode>
                <c:ptCount val="8"/>
                <c:pt idx="0">
                  <c:v>21000</c:v>
                </c:pt>
                <c:pt idx="1">
                  <c:v>561290.69999999995</c:v>
                </c:pt>
                <c:pt idx="2">
                  <c:v>769.5</c:v>
                </c:pt>
                <c:pt idx="3">
                  <c:v>202000</c:v>
                </c:pt>
                <c:pt idx="4">
                  <c:v>10654</c:v>
                </c:pt>
                <c:pt idx="5">
                  <c:v>31000</c:v>
                </c:pt>
                <c:pt idx="6">
                  <c:v>12000</c:v>
                </c:pt>
                <c:pt idx="7">
                  <c:v>4350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A6C-4393-A95A-24BC73BBA6B7}"/>
            </c:ext>
          </c:extLst>
        </c:ser>
        <c:ser>
          <c:idx val="1"/>
          <c:order val="1"/>
          <c:tx>
            <c:strRef>
              <c:f>Лист2!$C$1</c:f>
              <c:strCache>
                <c:ptCount val="1"/>
                <c:pt idx="0">
                  <c:v>2024 г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1.263823064770929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A6C-4393-A95A-24BC73BBA6B7}"/>
                </c:ext>
              </c:extLst>
            </c:dLbl>
            <c:dLbl>
              <c:idx val="2"/>
              <c:layout>
                <c:manualLayout>
                  <c:x val="1.263823064770932E-3"/>
                  <c:y val="-4.96244136883770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A6C-4393-A95A-24BC73BBA6B7}"/>
                </c:ext>
              </c:extLst>
            </c:dLbl>
            <c:dLbl>
              <c:idx val="3"/>
              <c:layout>
                <c:manualLayout>
                  <c:x val="1.263823064770932E-3"/>
                  <c:y val="-3.353567588192445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A6C-4393-A95A-24BC73BBA6B7}"/>
                </c:ext>
              </c:extLst>
            </c:dLbl>
            <c:dLbl>
              <c:idx val="4"/>
              <c:layout>
                <c:manualLayout>
                  <c:x val="8.846761453396525E-3"/>
                  <c:y val="-2.30680507497116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A6C-4393-A95A-24BC73BBA6B7}"/>
                </c:ext>
              </c:extLst>
            </c:dLbl>
            <c:dLbl>
              <c:idx val="5"/>
              <c:layout>
                <c:manualLayout>
                  <c:x val="0"/>
                  <c:y val="-1.61476355247981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A6C-4393-A95A-24BC73BBA6B7}"/>
                </c:ext>
              </c:extLst>
            </c:dLbl>
            <c:dLbl>
              <c:idx val="6"/>
              <c:layout>
                <c:manualLayout>
                  <c:x val="-2.5275963727283833E-3"/>
                  <c:y val="-5.331899591846173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-5400000" spcFirstLastPara="1" vertOverflow="ellipsis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4666666666666659E-2"/>
                      <c:h val="3.918122569480576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DA6C-4393-A95A-24BC73BBA6B7}"/>
                </c:ext>
              </c:extLst>
            </c:dLbl>
            <c:dLbl>
              <c:idx val="7"/>
              <c:layout>
                <c:manualLayout>
                  <c:x val="-2.5276461295418639E-3"/>
                  <c:y val="-1.56632403328438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DA6C-4393-A95A-24BC73BBA6B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Лист2!$A$2:$A$9</c:f>
              <c:strCache>
                <c:ptCount val="8"/>
                <c:pt idx="0">
                  <c:v>Налог на прибыль</c:v>
                </c:pt>
                <c:pt idx="1">
                  <c:v>НДФЛ</c:v>
                </c:pt>
                <c:pt idx="2">
                  <c:v>Акцизы на нефтепродукты</c:v>
                </c:pt>
                <c:pt idx="3">
                  <c:v>УСН</c:v>
                </c:pt>
                <c:pt idx="4">
                  <c:v>ЕСХН</c:v>
                </c:pt>
                <c:pt idx="5">
                  <c:v>Патент</c:v>
                </c:pt>
                <c:pt idx="6">
                  <c:v>Гос.пошлина</c:v>
                </c:pt>
                <c:pt idx="7">
                  <c:v>Налог на имущество организаций</c:v>
                </c:pt>
              </c:strCache>
            </c:strRef>
          </c:cat>
          <c:val>
            <c:numRef>
              <c:f>Лист2!$C$2:$C$9</c:f>
              <c:numCache>
                <c:formatCode>#\ ##0.0</c:formatCode>
                <c:ptCount val="8"/>
                <c:pt idx="0">
                  <c:v>16200</c:v>
                </c:pt>
                <c:pt idx="1">
                  <c:v>593409.6</c:v>
                </c:pt>
                <c:pt idx="2">
                  <c:v>839.7</c:v>
                </c:pt>
                <c:pt idx="3">
                  <c:v>211000</c:v>
                </c:pt>
                <c:pt idx="4">
                  <c:v>7500</c:v>
                </c:pt>
                <c:pt idx="5">
                  <c:v>31500</c:v>
                </c:pt>
                <c:pt idx="6">
                  <c:v>12200</c:v>
                </c:pt>
                <c:pt idx="7">
                  <c:v>4500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DA6C-4393-A95A-24BC73BBA6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3226656"/>
        <c:axId val="193215504"/>
      </c:barChart>
      <c:catAx>
        <c:axId val="193226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3215504"/>
        <c:crosses val="autoZero"/>
        <c:auto val="1"/>
        <c:lblAlgn val="ctr"/>
        <c:lblOffset val="100"/>
        <c:noMultiLvlLbl val="0"/>
      </c:catAx>
      <c:valAx>
        <c:axId val="193215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32266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201453206517317E-2"/>
          <c:y val="0.95163690501999931"/>
          <c:w val="0.80794500915530065"/>
          <c:h val="3.892760809743072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8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2638888888888888"/>
          <c:y val="5.6259897288143047E-2"/>
          <c:w val="0.81388888888888888"/>
          <c:h val="0.69162593199463351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8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8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8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8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4905945078568514E-2"/>
          <c:y val="2.6986002969995305E-2"/>
          <c:w val="0.78402241818670837"/>
          <c:h val="0.63172445151023138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6.7797040648267456E-2"/>
          <c:y val="0.84280660313249212"/>
          <c:w val="0.78169880413327175"/>
          <c:h val="0.1097262467177332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8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8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'расходы 1'!$B$23</c:f>
              <c:strCache>
                <c:ptCount val="1"/>
                <c:pt idx="0">
                  <c:v>2024</c:v>
                </c:pt>
              </c:strCache>
            </c:strRef>
          </c:tx>
          <c:explosion val="15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89FF-4909-BC28-0D5AD5DD492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89FF-4909-BC28-0D5AD5DD4927}"/>
              </c:ext>
            </c:extLst>
          </c:dPt>
          <c:dPt>
            <c:idx val="2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89FF-4909-BC28-0D5AD5DD492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89FF-4909-BC28-0D5AD5DD4927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69B49B29-1BC1-4921-904B-663DC206DE84}" type="CELLRANGE">
                      <a:rPr lang="ru-RU" smtClean="0"/>
                      <a:pPr/>
                      <a:t>[ДИАПАЗОН ЯЧЕЕК]</a:t>
                    </a:fld>
                    <a:r>
                      <a:rPr lang="ru-RU" baseline="0"/>
                      <a:t> </a:t>
                    </a:r>
                    <a:fld id="{228E53AF-FFBA-49E9-83C6-16035252645C}" type="CATEGORYNAME">
                      <a:rPr lang="ru-RU" baseline="0"/>
                      <a:pPr/>
                      <a:t>[ИМЯ КАТЕГОРИИ]</a:t>
                    </a:fld>
                    <a:endParaRPr lang="ru-RU" baseline="0"/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89FF-4909-BC28-0D5AD5DD4927}"/>
                </c:ext>
              </c:extLst>
            </c:dLbl>
            <c:dLbl>
              <c:idx val="1"/>
              <c:layout>
                <c:manualLayout>
                  <c:x val="0.15104913735480849"/>
                  <c:y val="-0.13283819105464034"/>
                </c:manualLayout>
              </c:layout>
              <c:tx>
                <c:rich>
                  <a:bodyPr/>
                  <a:lstStyle/>
                  <a:p>
                    <a:fld id="{87733FC6-E869-47C0-9392-C4F621D82117}" type="CELLRANGE">
                      <a:rPr lang="ru-RU" baseline="0" smtClean="0"/>
                      <a:pPr/>
                      <a:t>[ДИАПАЗОН ЯЧЕЕК]</a:t>
                    </a:fld>
                    <a:r>
                      <a:rPr lang="ru-RU" baseline="0" dirty="0"/>
                      <a:t> </a:t>
                    </a:r>
                    <a:fld id="{D51D9210-CBE8-4758-9228-740F932786D3}" type="CATEGORYNAME">
                      <a:rPr lang="ru-RU" baseline="0"/>
                      <a:pPr/>
                      <a:t>[ИМЯ КАТЕГОРИИ]</a:t>
                    </a:fld>
                    <a:endParaRPr lang="ru-RU" baseline="0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89FF-4909-BC28-0D5AD5DD4927}"/>
                </c:ext>
              </c:extLst>
            </c:dLbl>
            <c:dLbl>
              <c:idx val="2"/>
              <c:layout>
                <c:manualLayout>
                  <c:x val="-9.0629482412885085E-2"/>
                  <c:y val="-1.4232663327282895E-2"/>
                </c:manualLayout>
              </c:layout>
              <c:tx>
                <c:rich>
                  <a:bodyPr/>
                  <a:lstStyle/>
                  <a:p>
                    <a:fld id="{69741A87-C837-452A-8C0F-5DB164F8B435}" type="CELLRANGE">
                      <a:rPr lang="ru-RU" baseline="0" smtClean="0"/>
                      <a:pPr/>
                      <a:t>[ДИАПАЗОН ЯЧЕЕК]</a:t>
                    </a:fld>
                    <a:r>
                      <a:rPr lang="ru-RU" baseline="0" dirty="0"/>
                      <a:t> </a:t>
                    </a:r>
                    <a:fld id="{6D49F57D-AB86-443C-8E09-783E41054B57}" type="CATEGORYNAME">
                      <a:rPr lang="ru-RU" baseline="0"/>
                      <a:pPr/>
                      <a:t>[ИМЯ КАТЕГОРИИ]</a:t>
                    </a:fld>
                    <a:endParaRPr lang="ru-RU" baseline="0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89FF-4909-BC28-0D5AD5DD4927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558F3FFA-2A07-482B-849C-CC969E7E01D1}" type="CELLRANGE">
                      <a:rPr lang="ru-RU" smtClean="0"/>
                      <a:pPr/>
                      <a:t>[ДИАПАЗОН ЯЧЕЕК]</a:t>
                    </a:fld>
                    <a:r>
                      <a:rPr lang="ru-RU" baseline="0"/>
                      <a:t> </a:t>
                    </a:r>
                    <a:fld id="{51841A14-E142-485E-929E-8CCA5981F681}" type="CATEGORYNAME">
                      <a:rPr lang="ru-RU" baseline="0"/>
                      <a:pPr/>
                      <a:t>[ИМЯ КАТЕГОРИИ]</a:t>
                    </a:fld>
                    <a:endParaRPr lang="ru-RU" baseline="0"/>
                  </a:p>
                </c:rich>
              </c:tx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89FF-4909-BC28-0D5AD5DD4927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DataLabelsRange val="1"/>
              </c:ext>
            </c:extLst>
          </c:dLbls>
          <c:cat>
            <c:strRef>
              <c:f>'расходы 1'!$A$24:$A$27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</c:v>
                </c:pt>
              </c:strCache>
            </c:strRef>
          </c:cat>
          <c:val>
            <c:numRef>
              <c:f>'расходы 1'!$B$24:$B$27</c:f>
              <c:numCache>
                <c:formatCode>#,##0.00</c:formatCode>
                <c:ptCount val="4"/>
                <c:pt idx="0">
                  <c:v>169303</c:v>
                </c:pt>
                <c:pt idx="1">
                  <c:v>295372.40000000002</c:v>
                </c:pt>
                <c:pt idx="2">
                  <c:v>1376309.1</c:v>
                </c:pt>
                <c:pt idx="3">
                  <c:v>21050.299999999814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'расходы 1'!$K$3:$K$6</c15:f>
                <c15:dlblRangeCache>
                  <c:ptCount val="4"/>
                  <c:pt idx="0">
                    <c:v>9,09%</c:v>
                  </c:pt>
                  <c:pt idx="1">
                    <c:v>15,86%</c:v>
                  </c:pt>
                  <c:pt idx="2">
                    <c:v>73,91%</c:v>
                  </c:pt>
                  <c:pt idx="3">
                    <c:v>1,14%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8-89FF-4909-BC28-0D5AD5DD49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8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2638888888888888"/>
          <c:y val="5.6259897288143047E-2"/>
          <c:w val="0.81388888888888888"/>
          <c:h val="0.69162593199463351"/>
        </c:manualLayout>
      </c:layout>
      <c:pie3DChart>
        <c:varyColors val="1"/>
        <c:ser>
          <c:idx val="0"/>
          <c:order val="0"/>
          <c:tx>
            <c:strRef>
              <c:f>'расходы 1'!$B$37</c:f>
              <c:strCache>
                <c:ptCount val="1"/>
                <c:pt idx="0">
                  <c:v>2024</c:v>
                </c:pt>
              </c:strCache>
            </c:strRef>
          </c:tx>
          <c:explosion val="26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7222-439D-AA1C-68E134BC760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7222-439D-AA1C-68E134BC7608}"/>
              </c:ext>
            </c:extLst>
          </c:dPt>
          <c:dPt>
            <c:idx val="2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7222-439D-AA1C-68E134BC760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7222-439D-AA1C-68E134BC7608}"/>
              </c:ext>
            </c:extLst>
          </c:dPt>
          <c:dLbls>
            <c:dLbl>
              <c:idx val="0"/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dk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8E1EFE51-9093-4327-82BA-F584F8B8F6A0}" type="CELLRANGE">
                      <a:rPr lang="ru-RU" baseline="0" smtClean="0"/>
                      <a:pPr>
                        <a:defRPr/>
                      </a:pPr>
                      <a:t>[ДИАПАЗОН ЯЧЕЕК]</a:t>
                    </a:fld>
                    <a:r>
                      <a:rPr lang="ru-RU" baseline="0" dirty="0"/>
                      <a:t> </a:t>
                    </a:r>
                    <a:fld id="{6067CDB3-D262-4D32-AF75-21FD63AD3CAF}" type="CATEGORYNAME">
                      <a:rPr lang="ru-RU" baseline="0"/>
                      <a:pPr>
                        <a:defRPr/>
                      </a:pPr>
                      <a:t>[ИМЯ КАТЕГОРИИ]</a:t>
                    </a:fld>
                    <a:endParaRPr lang="ru-RU" baseline="0" dirty="0"/>
                  </a:p>
                </c:rich>
              </c:tx>
              <c:spPr>
                <a:solidFill>
                  <a:sysClr val="window" lastClr="FFFFFF"/>
                </a:solidFill>
                <a:ln>
                  <a:solidFill>
                    <a:sysClr val="windowText" lastClr="000000">
                      <a:lumMod val="25000"/>
                      <a:lumOff val="75000"/>
                    </a:sys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7222-439D-AA1C-68E134BC7608}"/>
                </c:ext>
              </c:extLst>
            </c:dLbl>
            <c:dLbl>
              <c:idx val="1"/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dk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0366067-746B-4297-A26C-BA467A3479C5}" type="CELLRANGE">
                      <a:rPr lang="ru-RU" baseline="0" smtClean="0"/>
                      <a:pPr>
                        <a:defRPr/>
                      </a:pPr>
                      <a:t>[ДИАПАЗОН ЯЧЕЕК]</a:t>
                    </a:fld>
                    <a:r>
                      <a:rPr lang="ru-RU" baseline="0" dirty="0"/>
                      <a:t> </a:t>
                    </a:r>
                    <a:fld id="{90C98FF5-E6CD-4917-B327-BEC83AE9D26D}" type="CATEGORYNAME">
                      <a:rPr lang="ru-RU" baseline="0"/>
                      <a:pPr>
                        <a:defRPr/>
                      </a:pPr>
                      <a:t>[ИМЯ КАТЕГОРИИ]</a:t>
                    </a:fld>
                    <a:endParaRPr lang="ru-RU" baseline="0" dirty="0"/>
                  </a:p>
                </c:rich>
              </c:tx>
              <c:spPr>
                <a:solidFill>
                  <a:sysClr val="window" lastClr="FFFFFF"/>
                </a:solidFill>
                <a:ln>
                  <a:solidFill>
                    <a:sysClr val="windowText" lastClr="000000">
                      <a:lumMod val="25000"/>
                      <a:lumOff val="75000"/>
                    </a:sys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7222-439D-AA1C-68E134BC7608}"/>
                </c:ext>
              </c:extLst>
            </c:dLbl>
            <c:dLbl>
              <c:idx val="2"/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dk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1510B2F4-24A0-4996-8129-D17062B2BC42}" type="CELLRANGE">
                      <a:rPr lang="ru-RU" baseline="0" smtClean="0"/>
                      <a:pPr>
                        <a:defRPr/>
                      </a:pPr>
                      <a:t>[ДИАПАЗОН ЯЧЕЕК]</a:t>
                    </a:fld>
                    <a:r>
                      <a:rPr lang="ru-RU" baseline="0" dirty="0"/>
                      <a:t> </a:t>
                    </a:r>
                    <a:fld id="{65FF4868-E961-4E2E-8F1B-77575E49AAEB}" type="CATEGORYNAME">
                      <a:rPr lang="ru-RU" baseline="0"/>
                      <a:pPr>
                        <a:defRPr/>
                      </a:pPr>
                      <a:t>[ИМЯ КАТЕГОРИИ]</a:t>
                    </a:fld>
                    <a:endParaRPr lang="ru-RU" baseline="0" dirty="0"/>
                  </a:p>
                </c:rich>
              </c:tx>
              <c:spPr>
                <a:solidFill>
                  <a:sysClr val="window" lastClr="FFFFFF"/>
                </a:solidFill>
                <a:ln>
                  <a:solidFill>
                    <a:sysClr val="windowText" lastClr="000000">
                      <a:lumMod val="25000"/>
                      <a:lumOff val="75000"/>
                    </a:sys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7222-439D-AA1C-68E134BC7608}"/>
                </c:ext>
              </c:extLst>
            </c:dLbl>
            <c:dLbl>
              <c:idx val="3"/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dk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6779E0B-9F2F-4F36-8C91-71CF0E961AFB}" type="CELLRANGE">
                      <a:rPr lang="ru-RU" baseline="0" smtClean="0"/>
                      <a:pPr>
                        <a:defRPr/>
                      </a:pPr>
                      <a:t>[ДИАПАЗОН ЯЧЕЕК]</a:t>
                    </a:fld>
                    <a:r>
                      <a:rPr lang="ru-RU" baseline="0" dirty="0"/>
                      <a:t> </a:t>
                    </a:r>
                    <a:fld id="{9F5E3C65-B314-489A-923A-A4C2F22975DE}" type="CATEGORYNAME">
                      <a:rPr lang="ru-RU" baseline="0" dirty="0"/>
                      <a:pPr>
                        <a:defRPr/>
                      </a:pPr>
                      <a:t>[ИМЯ КАТЕГОРИИ]</a:t>
                    </a:fld>
                    <a:endParaRPr lang="ru-RU" baseline="0" dirty="0"/>
                  </a:p>
                </c:rich>
              </c:tx>
              <c:spPr>
                <a:solidFill>
                  <a:sysClr val="window" lastClr="FFFFFF"/>
                </a:solidFill>
                <a:ln>
                  <a:solidFill>
                    <a:sysClr val="windowText" lastClr="000000">
                      <a:lumMod val="25000"/>
                      <a:lumOff val="75000"/>
                    </a:sys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7222-439D-AA1C-68E134BC760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</c:ext>
            </c:extLst>
          </c:dLbls>
          <c:cat>
            <c:strRef>
              <c:f>'расходы 1'!$A$38:$A$41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</c:v>
                </c:pt>
              </c:strCache>
            </c:strRef>
          </c:cat>
          <c:val>
            <c:numRef>
              <c:f>'расходы 1'!$B$38:$B$41</c:f>
              <c:numCache>
                <c:formatCode>#,##0.00</c:formatCode>
                <c:ptCount val="4"/>
                <c:pt idx="0">
                  <c:v>180954.7</c:v>
                </c:pt>
                <c:pt idx="1">
                  <c:v>1903.3</c:v>
                </c:pt>
                <c:pt idx="2">
                  <c:v>1330479.1000000001</c:v>
                </c:pt>
                <c:pt idx="3">
                  <c:v>21050.299999999814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'расходы 1'!$L$3:$L$6</c15:f>
                <c15:dlblRangeCache>
                  <c:ptCount val="4"/>
                  <c:pt idx="0">
                    <c:v>11,79%</c:v>
                  </c:pt>
                  <c:pt idx="1">
                    <c:v>0,12%</c:v>
                  </c:pt>
                  <c:pt idx="2">
                    <c:v>86,71%</c:v>
                  </c:pt>
                  <c:pt idx="3">
                    <c:v>1,38%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8-7222-439D-AA1C-68E134BC76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8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'расходы 1'!$B$2</c:f>
              <c:strCache>
                <c:ptCount val="1"/>
                <c:pt idx="0">
                  <c:v>2024</c:v>
                </c:pt>
              </c:strCache>
            </c:strRef>
          </c:tx>
          <c:explosion val="17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C464-4909-903C-2F698EA5F54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C464-4909-903C-2F698EA5F54B}"/>
              </c:ext>
            </c:extLst>
          </c:dPt>
          <c:dPt>
            <c:idx val="2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C464-4909-903C-2F698EA5F54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C464-4909-903C-2F698EA5F54B}"/>
              </c:ext>
            </c:extLst>
          </c:dPt>
          <c:dLbls>
            <c:dLbl>
              <c:idx val="0"/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dk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679A955-3C03-4388-92DE-A550540904B8}" type="CELLRANGE">
                      <a:rPr lang="en-US" baseline="0"/>
                      <a:pPr>
                        <a:defRPr/>
                      </a:pPr>
                      <a:t>[ДИАПАЗОН ЯЧЕЕК]</a:t>
                    </a:fld>
                    <a:r>
                      <a:rPr lang="en-US" baseline="0"/>
                      <a:t> </a:t>
                    </a:r>
                    <a:fld id="{88943ECE-D1BC-49F4-ABB3-3045B49AF078}" type="CATEGORYNAME">
                      <a:rPr lang="en-US" baseline="0"/>
                      <a:pPr>
                        <a:defRPr/>
                      </a:pPr>
                      <a:t>[ИМЯ КАТЕГОРИИ]</a:t>
                    </a:fld>
                    <a:endParaRPr lang="en-US" baseline="0"/>
                  </a:p>
                </c:rich>
              </c:tx>
              <c:numFmt formatCode="0.00%" sourceLinked="0"/>
              <c:spPr>
                <a:solidFill>
                  <a:sysClr val="window" lastClr="FFFFFF"/>
                </a:solidFill>
                <a:ln>
                  <a:solidFill>
                    <a:sysClr val="windowText" lastClr="000000">
                      <a:lumMod val="25000"/>
                      <a:lumOff val="75000"/>
                    </a:sys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C464-4909-903C-2F698EA5F54B}"/>
                </c:ext>
              </c:extLst>
            </c:dLbl>
            <c:dLbl>
              <c:idx val="1"/>
              <c:layout>
                <c:manualLayout>
                  <c:x val="5.2063376844287051E-2"/>
                  <c:y val="0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dk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557BDF34-3221-4A15-921C-D8A68B1C443A}" type="CELLRANGE">
                      <a:rPr lang="en-US" baseline="0"/>
                      <a:pPr>
                        <a:defRPr/>
                      </a:pPr>
                      <a:t>[ДИАПАЗОН ЯЧЕЕК]</a:t>
                    </a:fld>
                    <a:r>
                      <a:rPr lang="en-US" baseline="0"/>
                      <a:t> </a:t>
                    </a:r>
                    <a:fld id="{1C67C559-82DF-4A0B-823F-242F4E78C4E6}" type="CATEGORYNAME">
                      <a:rPr lang="en-US" baseline="0"/>
                      <a:pPr>
                        <a:defRPr/>
                      </a:pPr>
                      <a:t>[ИМЯ КАТЕГОРИИ]</a:t>
                    </a:fld>
                    <a:endParaRPr lang="en-US" baseline="0"/>
                  </a:p>
                </c:rich>
              </c:tx>
              <c:numFmt formatCode="0.00%" sourceLinked="0"/>
              <c:spPr>
                <a:solidFill>
                  <a:sysClr val="window" lastClr="FFFFFF"/>
                </a:solidFill>
                <a:ln>
                  <a:solidFill>
                    <a:sysClr val="windowText" lastClr="000000">
                      <a:lumMod val="25000"/>
                      <a:lumOff val="75000"/>
                    </a:sys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3826068242892934"/>
                      <c:h val="0.16079506010142691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C464-4909-903C-2F698EA5F54B}"/>
                </c:ext>
              </c:extLst>
            </c:dLbl>
            <c:dLbl>
              <c:idx val="2"/>
              <c:layout>
                <c:manualLayout>
                  <c:x val="-0.16142680435812826"/>
                  <c:y val="-0.209058914243398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dk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F016302-1AA7-4E3D-BCE0-4C4E0D020CD3}" type="CELLRANGE">
                      <a:rPr lang="en-US" baseline="0"/>
                      <a:pPr>
                        <a:defRPr/>
                      </a:pPr>
                      <a:t>[ДИАПАЗОН ЯЧЕЕК]</a:t>
                    </a:fld>
                    <a:r>
                      <a:rPr lang="en-US" baseline="0"/>
                      <a:t> </a:t>
                    </a:r>
                    <a:fld id="{B74C0ECC-05B0-43EC-9D37-2D8C45F93CBC}" type="CATEGORYNAME">
                      <a:rPr lang="en-US" baseline="0"/>
                      <a:pPr>
                        <a:defRPr/>
                      </a:pPr>
                      <a:t>[ИМЯ КАТЕГОРИИ]</a:t>
                    </a:fld>
                    <a:endParaRPr lang="en-US" baseline="0"/>
                  </a:p>
                </c:rich>
              </c:tx>
              <c:numFmt formatCode="0.00%" sourceLinked="0"/>
              <c:spPr>
                <a:solidFill>
                  <a:sysClr val="window" lastClr="FFFFFF"/>
                </a:solidFill>
                <a:ln>
                  <a:solidFill>
                    <a:sysClr val="windowText" lastClr="000000">
                      <a:lumMod val="25000"/>
                      <a:lumOff val="75000"/>
                    </a:sys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C464-4909-903C-2F698EA5F54B}"/>
                </c:ext>
              </c:extLst>
            </c:dLbl>
            <c:dLbl>
              <c:idx val="3"/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dk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C823BA4-033C-4D46-8274-A6FB30D7BCD8}" type="CELLRANGE">
                      <a:rPr lang="en-US" baseline="0"/>
                      <a:pPr>
                        <a:defRPr/>
                      </a:pPr>
                      <a:t>[ДИАПАЗОН ЯЧЕЕК]</a:t>
                    </a:fld>
                    <a:r>
                      <a:rPr lang="en-US" baseline="0"/>
                      <a:t> </a:t>
                    </a:r>
                    <a:fld id="{13846DD0-F9B1-46E1-B54B-975DF081A619}" type="CATEGORYNAME">
                      <a:rPr lang="en-US" baseline="0"/>
                      <a:pPr>
                        <a:defRPr/>
                      </a:pPr>
                      <a:t>[ИМЯ КАТЕГОРИИ]</a:t>
                    </a:fld>
                    <a:endParaRPr lang="en-US" baseline="0"/>
                  </a:p>
                </c:rich>
              </c:tx>
              <c:numFmt formatCode="0.00%" sourceLinked="0"/>
              <c:spPr>
                <a:solidFill>
                  <a:sysClr val="window" lastClr="FFFFFF"/>
                </a:solidFill>
                <a:ln>
                  <a:solidFill>
                    <a:sysClr val="windowText" lastClr="000000">
                      <a:lumMod val="25000"/>
                      <a:lumOff val="75000"/>
                    </a:sys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C464-4909-903C-2F698EA5F54B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eparator> 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howDataLabelsRange val="1"/>
              </c:ext>
            </c:extLst>
          </c:dLbls>
          <c:cat>
            <c:strRef>
              <c:f>'расходы 1'!$A$3:$A$6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</c:v>
                </c:pt>
              </c:strCache>
            </c:strRef>
          </c:cat>
          <c:val>
            <c:numRef>
              <c:f>'расходы 1'!$B$3:$B$6</c:f>
              <c:numCache>
                <c:formatCode>#,##0.00</c:formatCode>
                <c:ptCount val="4"/>
                <c:pt idx="0">
                  <c:v>215582.2</c:v>
                </c:pt>
                <c:pt idx="1">
                  <c:v>1116107.8</c:v>
                </c:pt>
                <c:pt idx="2">
                  <c:v>1326750.8</c:v>
                </c:pt>
                <c:pt idx="3">
                  <c:v>21050.299999999814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'расходы 1'!$J$3:$J$6</c15:f>
                <c15:dlblRangeCache>
                  <c:ptCount val="4"/>
                  <c:pt idx="0">
                    <c:v>8,05%</c:v>
                  </c:pt>
                  <c:pt idx="1">
                    <c:v>41,65%</c:v>
                  </c:pt>
                  <c:pt idx="2">
                    <c:v>49,52%</c:v>
                  </c:pt>
                  <c:pt idx="3">
                    <c:v>0,78%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8-C464-4909-903C-2F698EA5F5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400" b="1" i="1" baseline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Расходы на социальную сферу и прочие расходы</a:t>
            </a:r>
            <a:endParaRPr lang="ru-RU" sz="2400" baseline="0" dirty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8531595908645092E-2"/>
          <c:y val="0.24348340777578242"/>
          <c:w val="0.96146840409135492"/>
          <c:h val="0.67262302190296386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'расходы 2'!$A$3</c:f>
              <c:strCache>
                <c:ptCount val="1"/>
                <c:pt idx="0">
                  <c:v>Социальная сфера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'расходы 2'!$B$2:$D$2</c:f>
              <c:strCache>
                <c:ptCount val="3"/>
                <c:pt idx="0">
                  <c:v>2024 год</c:v>
                </c:pt>
                <c:pt idx="1">
                  <c:v>2025 год</c:v>
                </c:pt>
                <c:pt idx="2">
                  <c:v>2026 год</c:v>
                </c:pt>
              </c:strCache>
            </c:strRef>
          </c:cat>
          <c:val>
            <c:numRef>
              <c:f>'расходы 2'!$B$3:$D$3</c:f>
              <c:numCache>
                <c:formatCode>#,##0.00</c:formatCode>
                <c:ptCount val="3"/>
                <c:pt idx="0">
                  <c:v>3174019.9</c:v>
                </c:pt>
                <c:pt idx="1">
                  <c:v>2504406.5</c:v>
                </c:pt>
                <c:pt idx="2">
                  <c:v>2175405.9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1FF-44A6-AFCC-7D037A311322}"/>
            </c:ext>
          </c:extLst>
        </c:ser>
        <c:ser>
          <c:idx val="1"/>
          <c:order val="1"/>
          <c:tx>
            <c:strRef>
              <c:f>'расходы 2'!$A$4</c:f>
              <c:strCache>
                <c:ptCount val="1"/>
                <c:pt idx="0">
                  <c:v>Прочие расходы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'расходы 2'!$B$2:$D$2</c:f>
              <c:strCache>
                <c:ptCount val="3"/>
                <c:pt idx="0">
                  <c:v>2024 год</c:v>
                </c:pt>
                <c:pt idx="1">
                  <c:v>2025 год</c:v>
                </c:pt>
                <c:pt idx="2">
                  <c:v>2026 год</c:v>
                </c:pt>
              </c:strCache>
            </c:strRef>
          </c:cat>
          <c:val>
            <c:numRef>
              <c:f>'расходы 2'!$B$4:$D$4</c:f>
              <c:numCache>
                <c:formatCode>#,##0.00</c:formatCode>
                <c:ptCount val="3"/>
                <c:pt idx="0">
                  <c:v>488652.39999999991</c:v>
                </c:pt>
                <c:pt idx="1">
                  <c:v>418695.20000000019</c:v>
                </c:pt>
                <c:pt idx="2">
                  <c:v>464745.10000000009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1FF-44A6-AFCC-7D037A31132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9"/>
        <c:shape val="box"/>
        <c:axId val="230324480"/>
        <c:axId val="229653496"/>
        <c:axId val="0"/>
      </c:bar3DChart>
      <c:catAx>
        <c:axId val="23032448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cap="all" spc="120" normalizeH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endParaRPr lang="ru-RU"/>
          </a:p>
        </c:txPr>
        <c:crossAx val="229653496"/>
        <c:crosses val="autoZero"/>
        <c:auto val="1"/>
        <c:lblAlgn val="ctr"/>
        <c:lblOffset val="100"/>
        <c:noMultiLvlLbl val="0"/>
      </c:catAx>
      <c:valAx>
        <c:axId val="229653496"/>
        <c:scaling>
          <c:orientation val="minMax"/>
        </c:scaling>
        <c:delete val="1"/>
        <c:axPos val="l"/>
        <c:numFmt formatCode="#,##0.00" sourceLinked="1"/>
        <c:majorTickMark val="none"/>
        <c:minorTickMark val="none"/>
        <c:tickLblPos val="nextTo"/>
        <c:crossAx val="230324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6035760741130565"/>
          <c:y val="0.18956174886033983"/>
          <c:w val="0.54934209437565573"/>
          <c:h val="9.175012662890824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b="1" dirty="0">
                <a:solidFill>
                  <a:schemeClr val="tx1"/>
                </a:solidFill>
              </a:rPr>
              <a:t>Структура</a:t>
            </a:r>
            <a:r>
              <a:rPr lang="ru-RU" b="1" baseline="0" dirty="0">
                <a:solidFill>
                  <a:schemeClr val="tx1"/>
                </a:solidFill>
              </a:rPr>
              <a:t> налоговых доходов в 2024 году, тыс. рублей</a:t>
            </a:r>
            <a:endParaRPr lang="ru-RU" b="1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5.130381275058069E-3"/>
          <c:y val="2.7148779940094531E-2"/>
          <c:w val="0.99019884319667606"/>
          <c:h val="0.848532064924851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Лист3!$A$2</c:f>
              <c:strCache>
                <c:ptCount val="1"/>
                <c:pt idx="0">
                  <c:v>НДФЛ - 593 409,6тыс.руб. (67,7%)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Лист3!$B$2</c:f>
              <c:numCache>
                <c:formatCode>#\ ##0.0</c:formatCode>
                <c:ptCount val="1"/>
                <c:pt idx="0">
                  <c:v>593409.6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F4D-4DAC-A30C-EFCB8ABE33C6}"/>
            </c:ext>
          </c:extLst>
        </c:ser>
        <c:ser>
          <c:idx val="1"/>
          <c:order val="1"/>
          <c:tx>
            <c:strRef>
              <c:f>Лист3!$A$3</c:f>
              <c:strCache>
                <c:ptCount val="1"/>
                <c:pt idx="0">
                  <c:v>УСН  - 211 000 тыс.руб. (24,0%)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Лист3!$B$3</c:f>
              <c:numCache>
                <c:formatCode>#\ ##0.0</c:formatCode>
                <c:ptCount val="1"/>
                <c:pt idx="0">
                  <c:v>211000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F4D-4DAC-A30C-EFCB8ABE33C6}"/>
            </c:ext>
          </c:extLst>
        </c:ser>
        <c:ser>
          <c:idx val="2"/>
          <c:order val="2"/>
          <c:tx>
            <c:strRef>
              <c:f>Лист3!$A$4</c:f>
              <c:strCache>
                <c:ptCount val="1"/>
                <c:pt idx="0">
                  <c:v>Патент - 31 500 тыс.руб. (3,6%)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Лист3!$B$4</c:f>
              <c:numCache>
                <c:formatCode>#\ ##0.0</c:formatCode>
                <c:ptCount val="1"/>
                <c:pt idx="0">
                  <c:v>31500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F4D-4DAC-A30C-EFCB8ABE33C6}"/>
            </c:ext>
          </c:extLst>
        </c:ser>
        <c:ser>
          <c:idx val="3"/>
          <c:order val="3"/>
          <c:tx>
            <c:strRef>
              <c:f>Лист3!$A$5</c:f>
              <c:strCache>
                <c:ptCount val="1"/>
                <c:pt idx="0">
                  <c:v>ЕСХН - 7 500 тыс.руб (0,9%)</c:v>
                </c:pt>
              </c:strCache>
            </c:strRef>
          </c:tx>
          <c:spPr>
            <a:solidFill>
              <a:schemeClr val="accent4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Лист3!$B$5</c:f>
              <c:numCache>
                <c:formatCode>#\ ##0.0</c:formatCode>
                <c:ptCount val="1"/>
                <c:pt idx="0">
                  <c:v>7500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F4D-4DAC-A30C-EFCB8ABE33C6}"/>
            </c:ext>
          </c:extLst>
        </c:ser>
        <c:ser>
          <c:idx val="4"/>
          <c:order val="4"/>
          <c:tx>
            <c:strRef>
              <c:f>Лист3!$A$6</c:f>
              <c:strCache>
                <c:ptCount val="1"/>
                <c:pt idx="0">
                  <c:v>Госпошлина 12 200 тыс.руб. (1,4%)</c:v>
                </c:pt>
              </c:strCache>
            </c:strRef>
          </c:tx>
          <c:spPr>
            <a:solidFill>
              <a:schemeClr val="accent5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Лист3!$B$6</c:f>
              <c:numCache>
                <c:formatCode>#\ ##0.0</c:formatCode>
                <c:ptCount val="1"/>
                <c:pt idx="0">
                  <c:v>12200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F4D-4DAC-A30C-EFCB8ABE33C6}"/>
            </c:ext>
          </c:extLst>
        </c:ser>
        <c:ser>
          <c:idx val="5"/>
          <c:order val="5"/>
          <c:tx>
            <c:strRef>
              <c:f>Лист3!$A$7</c:f>
              <c:strCache>
                <c:ptCount val="1"/>
                <c:pt idx="0">
                  <c:v>Налог на прибыль -16200 тыс.руб.( 1,8 %)</c:v>
                </c:pt>
              </c:strCache>
            </c:strRef>
          </c:tx>
          <c:spPr>
            <a:solidFill>
              <a:schemeClr val="accent6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Лист3!$B$7</c:f>
              <c:numCache>
                <c:formatCode>#\ ##0.0</c:formatCode>
                <c:ptCount val="1"/>
                <c:pt idx="0">
                  <c:v>16200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F4D-4DAC-A30C-EFCB8ABE33C6}"/>
            </c:ext>
          </c:extLst>
        </c:ser>
        <c:ser>
          <c:idx val="6"/>
          <c:order val="6"/>
          <c:tx>
            <c:strRef>
              <c:f>Лист3!$A$8</c:f>
              <c:strCache>
                <c:ptCount val="1"/>
                <c:pt idx="0">
                  <c:v>Налог на имущество организаций - 4 500 тыс.руб. (0,5%) 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Лист3!$B$8</c:f>
              <c:numCache>
                <c:formatCode>#\ ##0.0</c:formatCode>
                <c:ptCount val="1"/>
                <c:pt idx="0">
                  <c:v>4500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F4D-4DAC-A30C-EFCB8ABE33C6}"/>
            </c:ext>
          </c:extLst>
        </c:ser>
        <c:ser>
          <c:idx val="7"/>
          <c:order val="7"/>
          <c:tx>
            <c:strRef>
              <c:f>Лист3!$A$9</c:f>
              <c:strCache>
                <c:ptCount val="1"/>
                <c:pt idx="0">
                  <c:v>Акцизы на нефтепродукты - 839,7 тыс.руб. (0,1%)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Лист3!$B$9</c:f>
              <c:numCache>
                <c:formatCode>#\ ##0.0</c:formatCode>
                <c:ptCount val="1"/>
                <c:pt idx="0">
                  <c:v>839.7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F4D-4DAC-A30C-EFCB8ABE33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55289616"/>
        <c:axId val="268808640"/>
      </c:barChart>
      <c:catAx>
        <c:axId val="25528961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68808640"/>
        <c:crosses val="autoZero"/>
        <c:auto val="1"/>
        <c:lblAlgn val="ctr"/>
        <c:lblOffset val="100"/>
        <c:noMultiLvlLbl val="0"/>
      </c:catAx>
      <c:valAx>
        <c:axId val="26880864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" sourceLinked="1"/>
        <c:majorTickMark val="none"/>
        <c:minorTickMark val="none"/>
        <c:tickLblPos val="nextTo"/>
        <c:crossAx val="2552896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0724143746691627E-2"/>
          <c:y val="0.89309996528951086"/>
          <c:w val="0.97987714971303763"/>
          <c:h val="9.522775197042530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410852615680027E-2"/>
          <c:y val="1.2368755375440445E-2"/>
          <c:w val="0.93653081036103358"/>
          <c:h val="0.8049161124814743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'Лист2 (3)'!$B$1</c:f>
              <c:strCache>
                <c:ptCount val="1"/>
                <c:pt idx="0">
                  <c:v>2023 год(оценка ожидаемого исполнения) 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'Лист2 (3)'!$A$2:$A$8</c:f>
              <c:strCache>
                <c:ptCount val="7"/>
                <c:pt idx="0">
                  <c:v>Аренда  земли</c:v>
                </c:pt>
                <c:pt idx="1">
                  <c:v>Доходы от продажи земли и имущества</c:v>
                </c:pt>
                <c:pt idx="2">
                  <c:v>Плата за негативное воздействие на окр. среду</c:v>
                </c:pt>
                <c:pt idx="3">
                  <c:v>Аренда имущества и прочие поступления от использования имущества</c:v>
                </c:pt>
                <c:pt idx="4">
                  <c:v>Штрафы</c:v>
                </c:pt>
                <c:pt idx="5">
                  <c:v>Плата за увеличение площади зем. уч.</c:v>
                </c:pt>
                <c:pt idx="6">
                  <c:v>Прочие</c:v>
                </c:pt>
              </c:strCache>
            </c:strRef>
          </c:cat>
          <c:val>
            <c:numRef>
              <c:f>'Лист2 (3)'!$B$2:$B$8</c:f>
              <c:numCache>
                <c:formatCode>#\ ##0.0</c:formatCode>
                <c:ptCount val="7"/>
                <c:pt idx="0">
                  <c:v>99580</c:v>
                </c:pt>
                <c:pt idx="1">
                  <c:v>21536.9</c:v>
                </c:pt>
                <c:pt idx="2">
                  <c:v>4700</c:v>
                </c:pt>
                <c:pt idx="3">
                  <c:v>2896.2</c:v>
                </c:pt>
                <c:pt idx="4">
                  <c:v>6800</c:v>
                </c:pt>
                <c:pt idx="5">
                  <c:v>2050</c:v>
                </c:pt>
                <c:pt idx="6">
                  <c:v>906.2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D5-4B3D-987F-A6226A010B47}"/>
            </c:ext>
          </c:extLst>
        </c:ser>
        <c:ser>
          <c:idx val="1"/>
          <c:order val="1"/>
          <c:tx>
            <c:strRef>
              <c:f>'Лист2 (3)'!$C$1</c:f>
              <c:strCache>
                <c:ptCount val="1"/>
                <c:pt idx="0">
                  <c:v>2024 год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'Лист2 (3)'!$A$2:$A$8</c:f>
              <c:strCache>
                <c:ptCount val="7"/>
                <c:pt idx="0">
                  <c:v>Аренда  земли</c:v>
                </c:pt>
                <c:pt idx="1">
                  <c:v>Доходы от продажи земли и имущества</c:v>
                </c:pt>
                <c:pt idx="2">
                  <c:v>Плата за негативное воздействие на окр. среду</c:v>
                </c:pt>
                <c:pt idx="3">
                  <c:v>Аренда имущества и прочие поступления от использования имущества</c:v>
                </c:pt>
                <c:pt idx="4">
                  <c:v>Штрафы</c:v>
                </c:pt>
                <c:pt idx="5">
                  <c:v>Плата за увеличение площади зем. уч.</c:v>
                </c:pt>
                <c:pt idx="6">
                  <c:v>Прочие</c:v>
                </c:pt>
              </c:strCache>
            </c:strRef>
          </c:cat>
          <c:val>
            <c:numRef>
              <c:f>'Лист2 (3)'!$C$2:$C$8</c:f>
              <c:numCache>
                <c:formatCode>#\ ##0.0</c:formatCode>
                <c:ptCount val="7"/>
                <c:pt idx="0">
                  <c:v>83120</c:v>
                </c:pt>
                <c:pt idx="1">
                  <c:v>7600</c:v>
                </c:pt>
                <c:pt idx="2">
                  <c:v>4888</c:v>
                </c:pt>
                <c:pt idx="3">
                  <c:v>3018.8999999999996</c:v>
                </c:pt>
                <c:pt idx="4">
                  <c:v>1850</c:v>
                </c:pt>
                <c:pt idx="5">
                  <c:v>1000</c:v>
                </c:pt>
                <c:pt idx="6">
                  <c:v>855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DD5-4B3D-987F-A6226A010B4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187348416"/>
        <c:axId val="187348744"/>
      </c:barChart>
      <c:catAx>
        <c:axId val="1873484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cap="all" spc="120" normalizeH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7348744"/>
        <c:crosses val="autoZero"/>
        <c:auto val="1"/>
        <c:lblAlgn val="ctr"/>
        <c:lblOffset val="100"/>
        <c:noMultiLvlLbl val="0"/>
      </c:catAx>
      <c:valAx>
        <c:axId val="187348744"/>
        <c:scaling>
          <c:orientation val="minMax"/>
        </c:scaling>
        <c:delete val="1"/>
        <c:axPos val="l"/>
        <c:numFmt formatCode="#\ ##0.0" sourceLinked="1"/>
        <c:majorTickMark val="none"/>
        <c:minorTickMark val="none"/>
        <c:tickLblPos val="nextTo"/>
        <c:crossAx val="187348416"/>
        <c:crosses val="autoZero"/>
        <c:crossBetween val="between"/>
      </c:valAx>
      <c:spPr>
        <a:noFill/>
        <a:ln>
          <a:solidFill>
            <a:schemeClr val="accent1"/>
          </a:solidFill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7247784890824653"/>
          <c:y val="9.1631013465073935E-2"/>
          <c:w val="0.59557220517059339"/>
          <c:h val="0.7602112793948582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Лист4!$A$2:$A$8</c:f>
              <c:strCache>
                <c:ptCount val="7"/>
                <c:pt idx="0">
                  <c:v>Аренда  земли - 83120 тыс.руб. (81,2%)</c:v>
                </c:pt>
                <c:pt idx="1">
                  <c:v>Доходы от продажи земли и имущества- 7 600 тыс.руб. (7,4%)</c:v>
                </c:pt>
                <c:pt idx="2">
                  <c:v>Плата за негативное воздействие на окр. среду - 4 888 тыс.руб. (4,8%)</c:v>
                </c:pt>
                <c:pt idx="3">
                  <c:v>Штрафы - 1 850 тыс.руб. (1,8%)</c:v>
                </c:pt>
                <c:pt idx="4">
                  <c:v>Аренда имещества и прочие поступления от использования имущества - 3018,9 тыс.руб. (3,0%)</c:v>
                </c:pt>
                <c:pt idx="5">
                  <c:v>Плата за увеличение площади зем. уч. - 1 000 тыс.руб. (1,0%)</c:v>
                </c:pt>
                <c:pt idx="6">
                  <c:v>Прочие - 855 тыс.руб. (0,8%)</c:v>
                </c:pt>
              </c:strCache>
            </c:strRef>
          </c:cat>
          <c:val>
            <c:numRef>
              <c:f>Лист4!$B$2:$B$8</c:f>
              <c:numCache>
                <c:formatCode>#\ ##0.0</c:formatCode>
                <c:ptCount val="7"/>
                <c:pt idx="0">
                  <c:v>83120</c:v>
                </c:pt>
                <c:pt idx="1">
                  <c:v>7600</c:v>
                </c:pt>
                <c:pt idx="2">
                  <c:v>4888</c:v>
                </c:pt>
                <c:pt idx="3">
                  <c:v>1850</c:v>
                </c:pt>
                <c:pt idx="4">
                  <c:v>3018.9</c:v>
                </c:pt>
                <c:pt idx="5">
                  <c:v>1000</c:v>
                </c:pt>
                <c:pt idx="6">
                  <c:v>855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60C-4296-B031-D077B08DDD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4365776"/>
        <c:axId val="324336584"/>
      </c:barChart>
      <c:valAx>
        <c:axId val="32433658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24365776"/>
        <c:crosses val="autoZero"/>
        <c:crossBetween val="between"/>
      </c:valAx>
      <c:catAx>
        <c:axId val="3243657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2433658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1577152600170506E-2"/>
          <c:y val="1.6254416961130742E-2"/>
          <c:w val="0.56894106906713382"/>
          <c:h val="0.90735000881073558"/>
        </c:manualLayout>
      </c:layout>
      <c:bar3DChart>
        <c:barDir val="col"/>
        <c:grouping val="stack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5457152"/>
        <c:axId val="125458688"/>
        <c:axId val="0"/>
      </c:bar3DChart>
      <c:catAx>
        <c:axId val="12545715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25458688"/>
        <c:crosses val="autoZero"/>
        <c:auto val="1"/>
        <c:lblAlgn val="ctr"/>
        <c:lblOffset val="100"/>
        <c:noMultiLvlLbl val="0"/>
      </c:catAx>
      <c:valAx>
        <c:axId val="125458688"/>
        <c:scaling>
          <c:orientation val="minMax"/>
        </c:scaling>
        <c:delete val="1"/>
        <c:axPos val="l"/>
        <c:numFmt formatCode="#,##0.00" sourceLinked="1"/>
        <c:majorTickMark val="out"/>
        <c:minorTickMark val="none"/>
        <c:tickLblPos val="nextTo"/>
        <c:crossAx val="1254571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6040783363618005"/>
          <c:y val="2.1533158355205598E-2"/>
          <c:w val="0.33285102304991343"/>
          <c:h val="0.1586140248370021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 baseline="0">
          <a:latin typeface="Times New Roman" pitchFamily="18" charset="0"/>
        </a:defRPr>
      </a:pPr>
      <a:endParaRPr lang="ru-RU"/>
    </a:p>
  </c:txPr>
  <c:externalData r:id="rId2">
    <c:autoUpdate val="0"/>
  </c:externalData>
  <c:userShapes r:id="rId3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6280336832895889"/>
          <c:y val="0.15782407407407409"/>
          <c:w val="0.81497440944881894"/>
          <c:h val="0.54380322251385238"/>
        </c:manualLayout>
      </c:layout>
      <c:bar3DChart>
        <c:barDir val="col"/>
        <c:grouping val="percent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Налоговые, неналоговые поступления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Лист1!$B$1:$D$1</c:f>
              <c:strCache>
                <c:ptCount val="3"/>
                <c:pt idx="0">
                  <c:v>2024 год</c:v>
                </c:pt>
                <c:pt idx="1">
                  <c:v>2025 год</c:v>
                </c:pt>
                <c:pt idx="2">
                  <c:v>2026 год</c:v>
                </c:pt>
              </c:strCache>
            </c:strRef>
          </c:cat>
          <c:val>
            <c:numRef>
              <c:f>Лист1!$B$2:$D$2</c:f>
              <c:numCache>
                <c:formatCode>#\ ##0.0</c:formatCode>
                <c:ptCount val="3"/>
                <c:pt idx="0">
                  <c:v>979481.2</c:v>
                </c:pt>
                <c:pt idx="1">
                  <c:v>1061066.8999999999</c:v>
                </c:pt>
                <c:pt idx="2">
                  <c:v>1105763.6000000001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45-4CA4-B2C7-7F77A77A9CF5}"/>
            </c:ext>
          </c:extLst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Безвозмездные поступления из других уровней бюджета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Лист1!$B$1:$D$1</c:f>
              <c:strCache>
                <c:ptCount val="3"/>
                <c:pt idx="0">
                  <c:v>2024 год</c:v>
                </c:pt>
                <c:pt idx="1">
                  <c:v>2025 год</c:v>
                </c:pt>
                <c:pt idx="2">
                  <c:v>2026 год</c:v>
                </c:pt>
              </c:strCache>
            </c:strRef>
          </c:cat>
          <c:val>
            <c:numRef>
              <c:f>Лист1!$B$3:$D$3</c:f>
              <c:numCache>
                <c:formatCode>#\ ##0.0</c:formatCode>
                <c:ptCount val="3"/>
                <c:pt idx="0">
                  <c:v>2679491.1</c:v>
                </c:pt>
                <c:pt idx="1">
                  <c:v>1862034.8</c:v>
                </c:pt>
                <c:pt idx="2">
                  <c:v>1534387.4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945-4CA4-B2C7-7F77A77A9C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27528200"/>
        <c:axId val="227534760"/>
        <c:axId val="0"/>
      </c:bar3DChart>
      <c:catAx>
        <c:axId val="2275282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7534760"/>
        <c:crosses val="autoZero"/>
        <c:auto val="1"/>
        <c:lblAlgn val="ctr"/>
        <c:lblOffset val="100"/>
        <c:noMultiLvlLbl val="0"/>
      </c:catAx>
      <c:valAx>
        <c:axId val="2275347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75282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ayout>
        <c:manualLayout>
          <c:xMode val="edge"/>
          <c:yMode val="edge"/>
          <c:x val="4.9999970202995077E-2"/>
          <c:y val="0.83465888136529953"/>
          <c:w val="0.76376800409530055"/>
          <c:h val="0.1495444143413344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18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18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8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31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800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0.65415</cdr:x>
      <cdr:y>0</cdr:y>
    </cdr:from>
    <cdr:to>
      <cdr:x>1</cdr:x>
      <cdr:y>0.29328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764585" y="-1729408"/>
          <a:ext cx="3047744" cy="14147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dirty="0"/>
            <a:t>Общий  объем доходов в </a:t>
          </a:r>
        </a:p>
        <a:p xmlns:a="http://schemas.openxmlformats.org/drawingml/2006/main">
          <a:r>
            <a:rPr lang="ru-RU" sz="1200" dirty="0"/>
            <a:t>проекте</a:t>
          </a:r>
          <a:r>
            <a:rPr lang="ru-RU" sz="1200" baseline="0" dirty="0"/>
            <a:t> районного бюджета</a:t>
          </a:r>
        </a:p>
        <a:p xmlns:a="http://schemas.openxmlformats.org/drawingml/2006/main">
          <a:r>
            <a:rPr lang="ru-RU" sz="1200" baseline="0" dirty="0"/>
            <a:t>составляет:</a:t>
          </a:r>
        </a:p>
        <a:p xmlns:a="http://schemas.openxmlformats.org/drawingml/2006/main">
          <a:endParaRPr lang="ru-RU" sz="1200" baseline="0" dirty="0"/>
        </a:p>
        <a:p xmlns:a="http://schemas.openxmlformats.org/drawingml/2006/main">
          <a:r>
            <a:rPr lang="ru-RU" sz="1200" b="1" i="1" baseline="0" dirty="0"/>
            <a:t>202</a:t>
          </a:r>
          <a:r>
            <a:rPr lang="ru-RU" sz="1200" b="1" i="1" dirty="0"/>
            <a:t>4 </a:t>
          </a:r>
          <a:r>
            <a:rPr lang="ru-RU" sz="1200" b="1" i="1" baseline="0" dirty="0"/>
            <a:t>год  - </a:t>
          </a:r>
          <a:r>
            <a:rPr lang="ru-RU" sz="1200" b="1" i="1" dirty="0"/>
            <a:t>3 658 972,3</a:t>
          </a:r>
          <a:r>
            <a:rPr lang="en-US" sz="1200" b="1" i="1" baseline="0" dirty="0"/>
            <a:t> </a:t>
          </a:r>
          <a:r>
            <a:rPr lang="ru-RU" sz="1200" b="1" i="1" baseline="0" dirty="0"/>
            <a:t>тыс. рублей</a:t>
          </a:r>
          <a:r>
            <a:rPr lang="ru-RU" sz="1200" baseline="0" dirty="0"/>
            <a:t>.</a:t>
          </a:r>
        </a:p>
        <a:p xmlns:a="http://schemas.openxmlformats.org/drawingml/2006/main">
          <a:r>
            <a:rPr lang="ru-RU" sz="1200" b="1" i="1" baseline="0" dirty="0">
              <a:latin typeface="+mn-lt"/>
              <a:ea typeface="+mn-ea"/>
              <a:cs typeface="+mn-cs"/>
            </a:rPr>
            <a:t>20</a:t>
          </a:r>
          <a:r>
            <a:rPr lang="en-US" sz="1200" b="1" i="1" baseline="0" dirty="0">
              <a:latin typeface="+mn-lt"/>
              <a:ea typeface="+mn-ea"/>
              <a:cs typeface="+mn-cs"/>
            </a:rPr>
            <a:t>2</a:t>
          </a:r>
          <a:r>
            <a:rPr lang="ru-RU" sz="1200" b="1" i="1" dirty="0"/>
            <a:t>5</a:t>
          </a:r>
          <a:r>
            <a:rPr lang="ru-RU" sz="1200" b="1" i="1" baseline="0" dirty="0">
              <a:latin typeface="+mn-lt"/>
              <a:ea typeface="+mn-ea"/>
              <a:cs typeface="+mn-cs"/>
            </a:rPr>
            <a:t> год  - </a:t>
          </a:r>
          <a:r>
            <a:rPr lang="ru-RU" sz="1200" b="1" i="1" dirty="0"/>
            <a:t>2 923 101,7</a:t>
          </a:r>
          <a:r>
            <a:rPr lang="en-US" sz="1200" b="1" i="1" baseline="0" dirty="0">
              <a:latin typeface="+mn-lt"/>
              <a:ea typeface="+mn-ea"/>
              <a:cs typeface="+mn-cs"/>
            </a:rPr>
            <a:t> </a:t>
          </a:r>
          <a:r>
            <a:rPr lang="ru-RU" sz="1200" b="1" i="1" baseline="0" dirty="0">
              <a:latin typeface="+mn-lt"/>
              <a:ea typeface="+mn-ea"/>
              <a:cs typeface="+mn-cs"/>
            </a:rPr>
            <a:t>тыс. рублей.</a:t>
          </a:r>
        </a:p>
        <a:p xmlns:a="http://schemas.openxmlformats.org/drawingml/2006/main">
          <a:r>
            <a:rPr lang="ru-RU" sz="1200" b="1" i="1" baseline="0" dirty="0">
              <a:latin typeface="+mn-lt"/>
              <a:ea typeface="+mn-ea"/>
              <a:cs typeface="+mn-cs"/>
            </a:rPr>
            <a:t>20</a:t>
          </a:r>
          <a:r>
            <a:rPr lang="en-US" sz="1200" b="1" i="1" baseline="0" dirty="0">
              <a:latin typeface="+mn-lt"/>
              <a:ea typeface="+mn-ea"/>
              <a:cs typeface="+mn-cs"/>
            </a:rPr>
            <a:t>2</a:t>
          </a:r>
          <a:r>
            <a:rPr lang="ru-RU" sz="1200" b="1" i="1" dirty="0"/>
            <a:t>6</a:t>
          </a:r>
          <a:r>
            <a:rPr lang="ru-RU" sz="1200" b="1" i="1" baseline="0" dirty="0">
              <a:latin typeface="+mn-lt"/>
              <a:ea typeface="+mn-ea"/>
              <a:cs typeface="+mn-cs"/>
            </a:rPr>
            <a:t> год  - </a:t>
          </a:r>
          <a:r>
            <a:rPr lang="ru-RU" sz="1200" b="1" i="1" dirty="0"/>
            <a:t> 2  640 151,0</a:t>
          </a:r>
          <a:r>
            <a:rPr lang="en-US" sz="1200" b="1" i="1" baseline="0" dirty="0">
              <a:latin typeface="+mn-lt"/>
              <a:ea typeface="+mn-ea"/>
              <a:cs typeface="+mn-cs"/>
            </a:rPr>
            <a:t> </a:t>
          </a:r>
          <a:r>
            <a:rPr lang="ru-RU" sz="1200" b="1" i="1" baseline="0" dirty="0">
              <a:latin typeface="+mn-lt"/>
              <a:ea typeface="+mn-ea"/>
              <a:cs typeface="+mn-cs"/>
            </a:rPr>
            <a:t>тыс. рублей.</a:t>
          </a:r>
          <a:endParaRPr lang="ru-RU" sz="1200" dirty="0"/>
        </a:p>
      </cdr:txBody>
    </cdr:sp>
  </cdr:relSizeAnchor>
  <cdr:relSizeAnchor xmlns:cdr="http://schemas.openxmlformats.org/drawingml/2006/chartDrawing">
    <cdr:from>
      <cdr:x>0.7283</cdr:x>
      <cdr:y>0.28739</cdr:y>
    </cdr:from>
    <cdr:to>
      <cdr:x>0.85106</cdr:x>
      <cdr:y>0.34039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060525" y="1642427"/>
          <a:ext cx="1021541" cy="3028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E87158-8B97-444D-8F71-C941E5C30AC8}" type="datetimeFigureOut">
              <a:rPr lang="ru-RU" smtClean="0"/>
              <a:pPr/>
              <a:t>10.11.2023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39838"/>
            <a:ext cx="48387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6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DD0749-CFB3-4FE5-8AD8-8322C91DA5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4846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79488" y="1239838"/>
            <a:ext cx="4838700" cy="335121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782902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79488" y="1239838"/>
            <a:ext cx="4838700" cy="33512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79488" y="1239838"/>
            <a:ext cx="4838700" cy="33512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79488" y="1239838"/>
            <a:ext cx="4838700" cy="33512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79488" y="1239838"/>
            <a:ext cx="4838700" cy="33512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79488" y="1239838"/>
            <a:ext cx="4838700" cy="33512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79488" y="1239838"/>
            <a:ext cx="4838700" cy="33512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79488" y="1239838"/>
            <a:ext cx="4838700" cy="33512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055882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79488" y="1239838"/>
            <a:ext cx="4838700" cy="33512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79488" y="1239838"/>
            <a:ext cx="4838700" cy="33512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860116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79488" y="1239838"/>
            <a:ext cx="4838700" cy="33512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79488" y="1239838"/>
            <a:ext cx="4838700" cy="335121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906632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466725" y="827088"/>
            <a:ext cx="5892800" cy="40798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Rectangle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948623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79488" y="1239838"/>
            <a:ext cx="4838700" cy="335121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445548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79488" y="1239838"/>
            <a:ext cx="4838700" cy="335121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8823564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711200" y="754063"/>
            <a:ext cx="5375275" cy="37226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Rectangle 2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79488" y="1239838"/>
            <a:ext cx="4838700" cy="33512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79488" y="1239838"/>
            <a:ext cx="4838700" cy="33512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79488" y="1239838"/>
            <a:ext cx="4838700" cy="3351212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03736" y="2514601"/>
            <a:ext cx="7243762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03736" y="4777380"/>
            <a:ext cx="7243762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55AB8-7B5E-424D-998A-43D5F204AF8D}" type="datetimeFigureOut">
              <a:rPr lang="ru-RU" smtClean="0"/>
              <a:pPr/>
              <a:t>10.11.2023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1"/>
            <a:ext cx="1417530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2098" y="4529541"/>
            <a:ext cx="633561" cy="365125"/>
          </a:xfrm>
        </p:spPr>
        <p:txBody>
          <a:bodyPr/>
          <a:lstStyle/>
          <a:p>
            <a:fld id="{F0FDF807-679D-48C8-AA0A-89BB3D9512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6599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3735" y="609600"/>
            <a:ext cx="7243762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3735" y="4354046"/>
            <a:ext cx="7243762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403" y="3178176"/>
            <a:ext cx="1290678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2098" y="3244140"/>
            <a:ext cx="633561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D78E851-7665-45AE-9BF0-1BF469A1AB66}" type="slidenum">
              <a:rPr lang="ru-RU" smtClean="0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9051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5584" y="609600"/>
            <a:ext cx="682006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660947" y="3505200"/>
            <a:ext cx="6123450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3735" y="4354046"/>
            <a:ext cx="7243762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403" y="3178176"/>
            <a:ext cx="1290678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2098" y="3244140"/>
            <a:ext cx="633561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D78E851-7665-45AE-9BF0-1BF469A1AB66}" type="slidenum">
              <a:rPr lang="ru-RU" smtClean="0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04967" y="648005"/>
            <a:ext cx="4953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030817" y="2905306"/>
            <a:ext cx="4953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453724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3735" y="2438401"/>
            <a:ext cx="7243763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03735" y="5181600"/>
            <a:ext cx="7243763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403" y="4911726"/>
            <a:ext cx="1290678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32098" y="4983088"/>
            <a:ext cx="633561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D78E851-7665-45AE-9BF0-1BF469A1AB66}" type="slidenum">
              <a:rPr lang="ru-RU" smtClean="0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7096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315584" y="609600"/>
            <a:ext cx="682006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103735" y="4343400"/>
            <a:ext cx="7243763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03735" y="5181600"/>
            <a:ext cx="7243763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403" y="4911726"/>
            <a:ext cx="1290678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32098" y="4983088"/>
            <a:ext cx="633561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D78E851-7665-45AE-9BF0-1BF469A1AB66}" type="slidenum">
              <a:rPr lang="ru-RU" smtClean="0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004967" y="648005"/>
            <a:ext cx="4953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030817" y="2905306"/>
            <a:ext cx="4953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95406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3735" y="627407"/>
            <a:ext cx="7243762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103735" y="4343400"/>
            <a:ext cx="7243763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03735" y="5181600"/>
            <a:ext cx="7243763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403" y="4911726"/>
            <a:ext cx="1290678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32098" y="4983088"/>
            <a:ext cx="633561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D78E851-7665-45AE-9BF0-1BF469A1AB66}" type="slidenum">
              <a:rPr lang="ru-RU" smtClean="0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4010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55AB8-7B5E-424D-998A-43D5F204AF8D}" type="datetimeFigureOut">
              <a:rPr lang="ru-RU" smtClean="0"/>
              <a:pPr/>
              <a:t>10.11.2023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403" y="714376"/>
            <a:ext cx="1290678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DF807-679D-48C8-AA0A-89BB3D9512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29260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2035" y="627406"/>
            <a:ext cx="1793676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03735" y="627406"/>
            <a:ext cx="5262563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55AB8-7B5E-424D-998A-43D5F204AF8D}" type="datetimeFigureOut">
              <a:rPr lang="ru-RU" smtClean="0"/>
              <a:pPr/>
              <a:t>10.11.2023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403" y="714376"/>
            <a:ext cx="1290678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DF807-679D-48C8-AA0A-89BB3D9512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30203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95300" y="457200"/>
            <a:ext cx="8915400" cy="5410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21CFAB-BEE2-491E-9ADE-C9326E695D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C4ACCB-1E0C-4ABF-9771-2A168F45BCDD}" type="datetimeFigureOut">
              <a:rPr lang="ru-RU"/>
              <a:pPr>
                <a:defRPr/>
              </a:pPr>
              <a:t>10.11.2023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457200"/>
            <a:ext cx="8915400" cy="13716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95300" y="1981200"/>
            <a:ext cx="8915400" cy="3886200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6DA24B-257A-40AA-94D0-2DD7C446E7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B1B261-F913-435B-8535-908205B8E7CC}" type="datetimeFigureOut">
              <a:rPr lang="ru-RU"/>
              <a:pPr>
                <a:defRPr/>
              </a:pPr>
              <a:t>10.11.2023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06570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6"/>
            <a:ext cx="9906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4492" y="2404534"/>
            <a:ext cx="63106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24492" y="4050834"/>
            <a:ext cx="63106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7A066D8-B411-4C7C-823B-3573B31E5403}" type="slidenum">
              <a:rPr lang="ru-RU" smtClean="0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5880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6752" y="624110"/>
            <a:ext cx="7240746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03735" y="2133600"/>
            <a:ext cx="7243763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55AB8-7B5E-424D-998A-43D5F204AF8D}" type="datetimeFigureOut">
              <a:rPr lang="ru-RU" smtClean="0"/>
              <a:pPr/>
              <a:t>10.11.2023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403" y="714376"/>
            <a:ext cx="1290678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DF807-679D-48C8-AA0A-89BB3D9512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93667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994B9A-9D3B-4BB4-972D-FC78370CA72E}" type="slidenum">
              <a:rPr lang="ru-RU" smtClean="0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33371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335" y="2700868"/>
            <a:ext cx="6984793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335" y="4527448"/>
            <a:ext cx="6984793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97D2316-94ED-485A-A0F6-D48B429DBC16}" type="slidenum">
              <a:rPr lang="ru-RU" smtClean="0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47488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0335" y="2160589"/>
            <a:ext cx="3399528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5600" y="2160590"/>
            <a:ext cx="3399528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127C133-C613-490A-9708-735D311EBBD6}" type="slidenum">
              <a:rPr lang="ru-RU" smtClean="0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62784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043" y="2160983"/>
            <a:ext cx="340081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043" y="2737246"/>
            <a:ext cx="3400819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34311" y="2160983"/>
            <a:ext cx="340081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34312" y="2737246"/>
            <a:ext cx="3400814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985C007-F5A9-4F2C-90E2-6C588E0FA2FB}" type="slidenum">
              <a:rPr lang="ru-RU" smtClean="0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308637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334" y="609600"/>
            <a:ext cx="6984793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A30D8BB-034F-4AEE-8A18-358AF9537A3A}" type="slidenum">
              <a:rPr lang="ru-RU" smtClean="0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334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C744BDE-0996-412C-8F45-35AB27513EB5}" type="slidenum">
              <a:rPr lang="ru-RU" smtClean="0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229685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334" y="1498604"/>
            <a:ext cx="3131804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875" y="514924"/>
            <a:ext cx="3667252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0334" y="2777069"/>
            <a:ext cx="3131804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934E6CC-B50A-4576-B987-97A1ED9DD9FF}" type="slidenum">
              <a:rPr lang="ru-RU" smtClean="0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423173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334" y="4800600"/>
            <a:ext cx="698479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0334" y="609600"/>
            <a:ext cx="6984793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0334" y="5367338"/>
            <a:ext cx="6984792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4E3366A-F49C-4CD2-ADB8-026CF0CBA68B}" type="slidenum">
              <a:rPr lang="ru-RU" smtClean="0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010804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335" y="609600"/>
            <a:ext cx="6984793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335" y="4470400"/>
            <a:ext cx="6984793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D78E851-7665-45AE-9BF0-1BF469A1AB66}" type="slidenum">
              <a:rPr lang="ru-RU" smtClean="0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222603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709" y="609600"/>
            <a:ext cx="657648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9988" y="3632200"/>
            <a:ext cx="586992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335" y="4470400"/>
            <a:ext cx="6984793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D78E851-7665-45AE-9BF0-1BF469A1AB66}" type="slidenum">
              <a:rPr lang="ru-RU" smtClean="0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40269" y="790378"/>
            <a:ext cx="4953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225571" y="2886556"/>
            <a:ext cx="4953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49324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3735" y="2058750"/>
            <a:ext cx="7243762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3735" y="3530129"/>
            <a:ext cx="7243762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55AB8-7B5E-424D-998A-43D5F204AF8D}" type="datetimeFigureOut">
              <a:rPr lang="ru-RU" smtClean="0"/>
              <a:pPr/>
              <a:t>10.11.2023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403" y="3178176"/>
            <a:ext cx="1290678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2098" y="3244140"/>
            <a:ext cx="633561" cy="365125"/>
          </a:xfrm>
        </p:spPr>
        <p:txBody>
          <a:bodyPr/>
          <a:lstStyle/>
          <a:p>
            <a:fld id="{F0FDF807-679D-48C8-AA0A-89BB3D9512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364737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335" y="1931988"/>
            <a:ext cx="6984793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335" y="4527448"/>
            <a:ext cx="6984793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D78E851-7665-45AE-9BF0-1BF469A1AB66}" type="slidenum">
              <a:rPr lang="ru-RU" smtClean="0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961502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709" y="609600"/>
            <a:ext cx="657648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50332" y="4013200"/>
            <a:ext cx="6984794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335" y="4527448"/>
            <a:ext cx="6984793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D78E851-7665-45AE-9BF0-1BF469A1AB66}" type="slidenum">
              <a:rPr lang="ru-RU" smtClean="0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40269" y="790378"/>
            <a:ext cx="4953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225571" y="2886556"/>
            <a:ext cx="4953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7646029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7212" y="609600"/>
            <a:ext cx="697791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50332" y="4013200"/>
            <a:ext cx="6984794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335" y="4527448"/>
            <a:ext cx="6984793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D78E851-7665-45AE-9BF0-1BF469A1AB66}" type="slidenum">
              <a:rPr lang="ru-RU" smtClean="0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587190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1EF18E-315B-4CE6-B020-8F433E896A2E}" type="slidenum">
              <a:rPr lang="ru-RU" smtClean="0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219732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3735" y="609600"/>
            <a:ext cx="1060104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0335" y="609600"/>
            <a:ext cx="5736372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BF3AF8-C53F-4190-A17C-884EEBE3DA87}" type="slidenum">
              <a:rPr lang="ru-RU" smtClean="0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705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03735" y="2133600"/>
            <a:ext cx="3505015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42482" y="2126222"/>
            <a:ext cx="3505015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55AB8-7B5E-424D-998A-43D5F204AF8D}" type="datetimeFigureOut">
              <a:rPr lang="ru-RU" smtClean="0"/>
              <a:pPr/>
              <a:t>10.11.2023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403" y="714376"/>
            <a:ext cx="1290678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2098" y="787783"/>
            <a:ext cx="633561" cy="365125"/>
          </a:xfrm>
        </p:spPr>
        <p:txBody>
          <a:bodyPr/>
          <a:lstStyle/>
          <a:p>
            <a:fld id="{F0FDF807-679D-48C8-AA0A-89BB3D9512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7243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88240" y="1972703"/>
            <a:ext cx="3244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03735" y="2548966"/>
            <a:ext cx="3528601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9137" y="1969475"/>
            <a:ext cx="32491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152" y="2545738"/>
            <a:ext cx="352517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55AB8-7B5E-424D-998A-43D5F204AF8D}" type="datetimeFigureOut">
              <a:rPr lang="ru-RU" smtClean="0"/>
              <a:pPr/>
              <a:t>10.11.2023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403" y="714376"/>
            <a:ext cx="1290678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2098" y="787783"/>
            <a:ext cx="633561" cy="365125"/>
          </a:xfrm>
        </p:spPr>
        <p:txBody>
          <a:bodyPr/>
          <a:lstStyle/>
          <a:p>
            <a:fld id="{F0FDF807-679D-48C8-AA0A-89BB3D9512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8959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55AB8-7B5E-424D-998A-43D5F204AF8D}" type="datetimeFigureOut">
              <a:rPr lang="ru-RU" smtClean="0"/>
              <a:pPr/>
              <a:t>10.11.2023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3403" y="714376"/>
            <a:ext cx="1290678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DF807-679D-48C8-AA0A-89BB3D9512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399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55AB8-7B5E-424D-998A-43D5F204AF8D}" type="datetimeFigureOut">
              <a:rPr lang="ru-RU" smtClean="0"/>
              <a:pPr/>
              <a:t>10.11.2023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3403" y="714376"/>
            <a:ext cx="1290678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DF807-679D-48C8-AA0A-89BB3D9512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4982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3735" y="446088"/>
            <a:ext cx="284797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7447" y="446089"/>
            <a:ext cx="421005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03735" y="1598613"/>
            <a:ext cx="284797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55AB8-7B5E-424D-998A-43D5F204AF8D}" type="datetimeFigureOut">
              <a:rPr lang="ru-RU" smtClean="0"/>
              <a:pPr/>
              <a:t>10.11.2023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403" y="714376"/>
            <a:ext cx="1290678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DF807-679D-48C8-AA0A-89BB3D9512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955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3735" y="4800600"/>
            <a:ext cx="7243763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03735" y="634965"/>
            <a:ext cx="7243763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03735" y="5367338"/>
            <a:ext cx="7243763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55AB8-7B5E-424D-998A-43D5F204AF8D}" type="datetimeFigureOut">
              <a:rPr lang="ru-RU" smtClean="0"/>
              <a:pPr/>
              <a:t>10.11.2023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403" y="4911726"/>
            <a:ext cx="1290678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32098" y="4983088"/>
            <a:ext cx="633561" cy="365125"/>
          </a:xfrm>
        </p:spPr>
        <p:txBody>
          <a:bodyPr/>
          <a:lstStyle/>
          <a:p>
            <a:fld id="{F0FDF807-679D-48C8-AA0A-89BB3D9512A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0832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slideLayout" Target="../slideLayouts/slideLayout30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20.xml"/><Relationship Id="rId16" Type="http://schemas.openxmlformats.org/officeDocument/2006/relationships/slideLayout" Target="../slideLayouts/slideLayout34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Relationship Id="rId14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316857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2117" y="-785"/>
            <a:ext cx="1914798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4859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06751" y="624110"/>
            <a:ext cx="7240746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3735" y="2133600"/>
            <a:ext cx="7243763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18810" y="6130437"/>
            <a:ext cx="931355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03735" y="6135809"/>
            <a:ext cx="6191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432098" y="787783"/>
            <a:ext cx="6335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D78E851-7665-45AE-9BF0-1BF469A1AB66}" type="slidenum">
              <a:rPr lang="ru-RU" smtClean="0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7139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  <p:sldLayoutId id="2147483791" r:id="rId13"/>
    <p:sldLayoutId id="2147483792" r:id="rId14"/>
    <p:sldLayoutId id="2147483793" r:id="rId15"/>
    <p:sldLayoutId id="2147483794" r:id="rId16"/>
    <p:sldLayoutId id="2147483813" r:id="rId17"/>
    <p:sldLayoutId id="2147483873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6"/>
            <a:ext cx="9906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50334" y="609600"/>
            <a:ext cx="698479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334" y="2160590"/>
            <a:ext cx="6984793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54171" y="6041363"/>
            <a:ext cx="7409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0334" y="6041363"/>
            <a:ext cx="51168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79914" y="6041363"/>
            <a:ext cx="5552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D78E851-7665-45AE-9BF0-1BF469A1AB66}" type="slidenum">
              <a:rPr lang="ru-RU" smtClean="0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9209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  <p:sldLayoutId id="2147483808" r:id="rId12"/>
    <p:sldLayoutId id="2147483809" r:id="rId13"/>
    <p:sldLayoutId id="2147483810" r:id="rId14"/>
    <p:sldLayoutId id="2147483811" r:id="rId15"/>
    <p:sldLayoutId id="21474838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Relationship Id="rId6" Type="http://schemas.openxmlformats.org/officeDocument/2006/relationships/chart" Target="../charts/chart6.xml"/><Relationship Id="rId5" Type="http://schemas.openxmlformats.org/officeDocument/2006/relationships/chart" Target="../charts/chart5.xm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1.xml"/><Relationship Id="rId13" Type="http://schemas.openxmlformats.org/officeDocument/2006/relationships/chart" Target="../charts/chart16.xml"/><Relationship Id="rId3" Type="http://schemas.openxmlformats.org/officeDocument/2006/relationships/image" Target="../media/image9.jpeg"/><Relationship Id="rId7" Type="http://schemas.openxmlformats.org/officeDocument/2006/relationships/chart" Target="../charts/chart10.xml"/><Relationship Id="rId12" Type="http://schemas.openxmlformats.org/officeDocument/2006/relationships/chart" Target="../charts/chart1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Relationship Id="rId6" Type="http://schemas.openxmlformats.org/officeDocument/2006/relationships/chart" Target="../charts/chart9.xml"/><Relationship Id="rId11" Type="http://schemas.openxmlformats.org/officeDocument/2006/relationships/chart" Target="../charts/chart14.xml"/><Relationship Id="rId5" Type="http://schemas.openxmlformats.org/officeDocument/2006/relationships/chart" Target="../charts/chart8.xml"/><Relationship Id="rId15" Type="http://schemas.openxmlformats.org/officeDocument/2006/relationships/chart" Target="../charts/chart18.xml"/><Relationship Id="rId10" Type="http://schemas.openxmlformats.org/officeDocument/2006/relationships/chart" Target="../charts/chart13.xml"/><Relationship Id="rId4" Type="http://schemas.openxmlformats.org/officeDocument/2006/relationships/chart" Target="../charts/chart7.xml"/><Relationship Id="rId9" Type="http://schemas.openxmlformats.org/officeDocument/2006/relationships/chart" Target="../charts/chart12.xml"/><Relationship Id="rId14" Type="http://schemas.openxmlformats.org/officeDocument/2006/relationships/chart" Target="../charts/chart1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pmdm.ru/assets/images/dreamstime_15026444.jpg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Relationship Id="rId5" Type="http://schemas.openxmlformats.org/officeDocument/2006/relationships/chart" Target="../charts/chart19.xml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us.cdn2.123rf.com/168nwm/rejects/rejects1010/rejects101000065/7914876-email-3d-image-isolated-on-white-background.jpg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3" cstate="print">
            <a:lum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6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590925" y="2743200"/>
            <a:ext cx="6315075" cy="1470025"/>
          </a:xfrm>
        </p:spPr>
        <p:txBody>
          <a:bodyPr>
            <a:normAutofit fontScale="90000"/>
          </a:bodyPr>
          <a:lstStyle/>
          <a:p>
            <a:pPr algn="ctr" eaLnBrk="1" hangingPunct="1"/>
            <a:br>
              <a:rPr lang="en-US" altLang="ru-RU" sz="4000" b="1" dirty="0"/>
            </a:br>
            <a:br>
              <a:rPr lang="ru-RU" altLang="ru-RU" sz="4000" b="1" i="1" dirty="0">
                <a:latin typeface="Times New Roman" panose="02020603050405020304" pitchFamily="18" charset="0"/>
              </a:rPr>
            </a:br>
            <a:endParaRPr lang="ru-RU" altLang="ru-RU" sz="4000" b="1" i="1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45033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73120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31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Основные параметры бюджета района   </a:t>
            </a:r>
            <a:endParaRPr lang="ru-RU" sz="31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9853027"/>
              </p:ext>
            </p:extLst>
          </p:nvPr>
        </p:nvGraphicFramePr>
        <p:xfrm>
          <a:off x="495300" y="1674848"/>
          <a:ext cx="8915400" cy="41407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8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8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8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28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73983"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9060" marR="990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 год</a:t>
                      </a:r>
                    </a:p>
                  </a:txBody>
                  <a:tcPr marL="99060" marR="990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en-US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год</a:t>
                      </a:r>
                    </a:p>
                  </a:txBody>
                  <a:tcPr marL="99060" marR="990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en-US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год</a:t>
                      </a:r>
                    </a:p>
                  </a:txBody>
                  <a:tcPr marL="99060" marR="990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621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Налоговые, неналоговые доходы</a:t>
                      </a:r>
                    </a:p>
                  </a:txBody>
                  <a:tcPr marL="99060" marR="990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979 481,2</a:t>
                      </a:r>
                    </a:p>
                  </a:txBody>
                  <a:tcPr marL="99060" marR="990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1 061 066,9</a:t>
                      </a:r>
                    </a:p>
                  </a:txBody>
                  <a:tcPr marL="99060" marR="990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1 105 763,6</a:t>
                      </a:r>
                    </a:p>
                  </a:txBody>
                  <a:tcPr marL="99060" marR="990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872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Безвозмездные поступления из других уровней бюджета</a:t>
                      </a:r>
                    </a:p>
                  </a:txBody>
                  <a:tcPr marL="99060" marR="990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300000"/>
                        </a:lnSpc>
                      </a:pPr>
                      <a:r>
                        <a:rPr lang="ru-RU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2 679 491,1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9060" marR="990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300000"/>
                        </a:lnSpc>
                      </a:pPr>
                      <a:r>
                        <a:rPr lang="en-US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862</a:t>
                      </a:r>
                      <a:r>
                        <a:rPr lang="ru-RU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034,8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9060" marR="990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300000"/>
                        </a:lnSpc>
                      </a:pPr>
                      <a:r>
                        <a:rPr lang="en-US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534</a:t>
                      </a:r>
                      <a:r>
                        <a:rPr lang="ru-RU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387,4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9060" marR="990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2285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</a:t>
                      </a:r>
                      <a:r>
                        <a:rPr lang="ru-RU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9060" marR="990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662</a:t>
                      </a:r>
                      <a:r>
                        <a:rPr lang="en-US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672</a:t>
                      </a:r>
                      <a:r>
                        <a:rPr lang="en-US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9060" marR="990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923</a:t>
                      </a:r>
                      <a:r>
                        <a:rPr lang="en-US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</a:t>
                      </a:r>
                      <a:r>
                        <a:rPr lang="en-US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99060" marR="990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640 151,0</a:t>
                      </a:r>
                    </a:p>
                  </a:txBody>
                  <a:tcPr marL="99060" marR="990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59536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Профицит/</a:t>
                      </a:r>
                      <a:r>
                        <a:rPr lang="ru-RU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дефицит</a:t>
                      </a:r>
                      <a:r>
                        <a:rPr lang="ru-RU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бюджета (+,-)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9060" marR="990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- 3 700</a:t>
                      </a:r>
                      <a:r>
                        <a:rPr lang="en-US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,0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9060" marR="990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,0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9060" marR="990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US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9060" marR="990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6CAD5B2-1E10-48F4-AA6D-B282C8D9F97A}"/>
              </a:ext>
            </a:extLst>
          </p:cNvPr>
          <p:cNvSpPr txBox="1"/>
          <p:nvPr/>
        </p:nvSpPr>
        <p:spPr>
          <a:xfrm>
            <a:off x="7974956" y="1305516"/>
            <a:ext cx="162045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i="1" dirty="0">
                <a:latin typeface="Times New Roman" pitchFamily="18" charset="0"/>
              </a:rPr>
              <a:t>(тыс. рублей)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7" descr="E:\plan_11.jpg"/>
          <p:cNvPicPr>
            <a:picLocks noChangeAspect="1" noChangeArrowheads="1"/>
          </p:cNvPicPr>
          <p:nvPr/>
        </p:nvPicPr>
        <p:blipFill>
          <a:blip r:embed="rId3" cstate="print">
            <a:lum contrast="2000"/>
          </a:blip>
          <a:srcRect r="18402"/>
          <a:stretch>
            <a:fillRect/>
          </a:stretch>
        </p:blipFill>
        <p:spPr bwMode="auto">
          <a:xfrm>
            <a:off x="6711696" y="2936875"/>
            <a:ext cx="3091232" cy="331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29"/>
          <p:cNvPicPr>
            <a:picLocks noChangeAspect="1" noChangeArrowheads="1"/>
          </p:cNvPicPr>
          <p:nvPr/>
        </p:nvPicPr>
        <p:blipFill>
          <a:blip r:embed="rId4" cstate="print"/>
          <a:srcRect b="6735"/>
          <a:stretch>
            <a:fillRect/>
          </a:stretch>
        </p:blipFill>
        <p:spPr bwMode="auto">
          <a:xfrm>
            <a:off x="1" y="5715000"/>
            <a:ext cx="116086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одержимое 5"/>
          <p:cNvSpPr>
            <a:spLocks noGrp="1"/>
          </p:cNvSpPr>
          <p:nvPr>
            <p:ph/>
          </p:nvPr>
        </p:nvSpPr>
        <p:spPr>
          <a:xfrm>
            <a:off x="495300" y="380999"/>
            <a:ext cx="9410700" cy="776591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buNone/>
              <a:defRPr/>
            </a:pP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Доходы бюджета муниципального образования Красноармейский район                                                                                                        </a:t>
            </a:r>
          </a:p>
          <a:p>
            <a:pPr marL="0" indent="0" eaLnBrk="1" hangingPunct="1">
              <a:buNone/>
              <a:defRPr/>
            </a:pP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                            тыс. рублей</a:t>
            </a: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293233231"/>
              </p:ext>
            </p:extLst>
          </p:nvPr>
        </p:nvGraphicFramePr>
        <p:xfrm>
          <a:off x="598371" y="1729408"/>
          <a:ext cx="8812329" cy="48237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00000000-0008-0000-04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9464348"/>
              </p:ext>
            </p:extLst>
          </p:nvPr>
        </p:nvGraphicFramePr>
        <p:xfrm>
          <a:off x="398835" y="1424609"/>
          <a:ext cx="6712084" cy="48237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90000"/>
                <a:satMod val="92000"/>
                <a:lumMod val="9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9"/>
          <p:cNvSpPr txBox="1">
            <a:spLocks noChangeArrowheads="1"/>
          </p:cNvSpPr>
          <p:nvPr/>
        </p:nvSpPr>
        <p:spPr bwMode="auto">
          <a:xfrm>
            <a:off x="328843" y="432217"/>
            <a:ext cx="7550062" cy="4616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</a:t>
            </a:r>
          </a:p>
        </p:txBody>
      </p:sp>
      <p:pic>
        <p:nvPicPr>
          <p:cNvPr id="14339" name="Picture 2" descr="Изображение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03406" y="141484"/>
            <a:ext cx="1537493" cy="1036577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2601667"/>
              </p:ext>
            </p:extLst>
          </p:nvPr>
        </p:nvGraphicFramePr>
        <p:xfrm>
          <a:off x="328842" y="1569543"/>
          <a:ext cx="9412057" cy="1315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37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29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455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en-US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</a:p>
                  </a:txBody>
                  <a:tcPr marL="99060" marR="99060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en-US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год</a:t>
                      </a:r>
                    </a:p>
                  </a:txBody>
                  <a:tcPr marL="99060" marR="99060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en-US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год</a:t>
                      </a:r>
                    </a:p>
                  </a:txBody>
                  <a:tcPr marL="99060" marR="99060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i="1" dirty="0">
                          <a:latin typeface="Times New Roman" pitchFamily="18" charset="0"/>
                          <a:cs typeface="Times New Roman" pitchFamily="18" charset="0"/>
                        </a:rPr>
                        <a:t>Дотации –           </a:t>
                      </a:r>
                      <a:r>
                        <a:rPr lang="ru-RU" sz="1400" b="1" i="1" dirty="0">
                          <a:latin typeface="Times New Roman" pitchFamily="18" charset="0"/>
                          <a:cs typeface="Times New Roman" pitchFamily="18" charset="0"/>
                        </a:rPr>
                        <a:t>215</a:t>
                      </a:r>
                      <a:r>
                        <a:rPr lang="en-US" sz="1400" b="1" i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1" dirty="0">
                          <a:latin typeface="Times New Roman" pitchFamily="18" charset="0"/>
                          <a:cs typeface="Times New Roman" pitchFamily="18" charset="0"/>
                        </a:rPr>
                        <a:t>582</a:t>
                      </a:r>
                      <a:r>
                        <a:rPr lang="en-US" sz="1400" b="1" i="1" dirty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1400" b="1" i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ru-RU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 (8</a:t>
                      </a:r>
                      <a:r>
                        <a:rPr lang="en-US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05%)</a:t>
                      </a:r>
                      <a:endParaRPr lang="en-US" sz="1400" b="1" i="1" baseline="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b="0" i="1" baseline="0" dirty="0">
                          <a:latin typeface="Times New Roman" pitchFamily="18" charset="0"/>
                          <a:cs typeface="Times New Roman" pitchFamily="18" charset="0"/>
                        </a:rPr>
                        <a:t>Субсидии –      </a:t>
                      </a:r>
                      <a:r>
                        <a:rPr lang="en-US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 116</a:t>
                      </a:r>
                      <a:r>
                        <a:rPr lang="en-US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107</a:t>
                      </a:r>
                      <a:r>
                        <a:rPr lang="en-US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8 (4</a:t>
                      </a:r>
                      <a:r>
                        <a:rPr lang="en-US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1,</a:t>
                      </a:r>
                      <a:r>
                        <a:rPr lang="ru-RU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65%)</a:t>
                      </a:r>
                    </a:p>
                    <a:p>
                      <a:r>
                        <a:rPr lang="ru-RU" sz="1400" i="1" baseline="0" dirty="0">
                          <a:latin typeface="Times New Roman" pitchFamily="18" charset="0"/>
                          <a:cs typeface="Times New Roman" pitchFamily="18" charset="0"/>
                        </a:rPr>
                        <a:t>Субвенции –    </a:t>
                      </a:r>
                      <a:r>
                        <a:rPr lang="en-US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r>
                        <a:rPr lang="ru-RU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326</a:t>
                      </a:r>
                      <a:r>
                        <a:rPr lang="en-US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750</a:t>
                      </a:r>
                      <a:r>
                        <a:rPr lang="en-US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r>
                        <a:rPr lang="en-US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ru-RU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r>
                        <a:rPr lang="en-US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52%)</a:t>
                      </a:r>
                    </a:p>
                    <a:p>
                      <a:r>
                        <a:rPr lang="ru-RU" sz="1400" i="1" baseline="0" dirty="0">
                          <a:latin typeface="Times New Roman" pitchFamily="18" charset="0"/>
                          <a:cs typeface="Times New Roman" pitchFamily="18" charset="0"/>
                        </a:rPr>
                        <a:t>Иные –                 </a:t>
                      </a:r>
                      <a:r>
                        <a:rPr lang="ru-RU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21 050</a:t>
                      </a:r>
                      <a:r>
                        <a:rPr lang="en-US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3 (0</a:t>
                      </a:r>
                      <a:r>
                        <a:rPr lang="en-US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78%)</a:t>
                      </a:r>
                      <a:endParaRPr lang="ru-RU" sz="14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9060" marR="9906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i="1" dirty="0">
                          <a:latin typeface="Times New Roman" pitchFamily="18" charset="0"/>
                          <a:cs typeface="Times New Roman" pitchFamily="18" charset="0"/>
                        </a:rPr>
                        <a:t>Дотации –       </a:t>
                      </a:r>
                      <a:r>
                        <a:rPr lang="en-US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69</a:t>
                      </a:r>
                      <a:r>
                        <a:rPr lang="en-US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303</a:t>
                      </a:r>
                      <a:r>
                        <a:rPr lang="en-US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r>
                        <a:rPr lang="en-US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(9</a:t>
                      </a:r>
                      <a:r>
                        <a:rPr lang="en-US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r>
                        <a:rPr lang="en-US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r>
                        <a:rPr lang="ru-RU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%)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1" baseline="0" dirty="0">
                          <a:latin typeface="Times New Roman" pitchFamily="18" charset="0"/>
                          <a:cs typeface="Times New Roman" pitchFamily="18" charset="0"/>
                        </a:rPr>
                        <a:t>Субсидии –      </a:t>
                      </a:r>
                      <a:r>
                        <a:rPr lang="ru-RU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295 372,4</a:t>
                      </a:r>
                      <a:r>
                        <a:rPr lang="en-US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(15</a:t>
                      </a:r>
                      <a:r>
                        <a:rPr lang="en-US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86%)</a:t>
                      </a:r>
                    </a:p>
                    <a:p>
                      <a:r>
                        <a:rPr lang="ru-RU" sz="1400" i="1" baseline="0" dirty="0">
                          <a:latin typeface="Times New Roman" pitchFamily="18" charset="0"/>
                          <a:cs typeface="Times New Roman" pitchFamily="18" charset="0"/>
                        </a:rPr>
                        <a:t>Субвенции – </a:t>
                      </a:r>
                      <a:r>
                        <a:rPr lang="en-US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r>
                        <a:rPr lang="ru-RU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376</a:t>
                      </a:r>
                      <a:r>
                        <a:rPr lang="en-US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309</a:t>
                      </a:r>
                      <a:r>
                        <a:rPr lang="en-US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en-US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(73</a:t>
                      </a:r>
                      <a:r>
                        <a:rPr lang="en-US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91%)</a:t>
                      </a:r>
                    </a:p>
                    <a:p>
                      <a:r>
                        <a:rPr lang="ru-RU" sz="1400" i="1" baseline="0" dirty="0">
                          <a:latin typeface="Times New Roman" pitchFamily="18" charset="0"/>
                          <a:cs typeface="Times New Roman" pitchFamily="18" charset="0"/>
                        </a:rPr>
                        <a:t>Иные –              </a:t>
                      </a:r>
                      <a:r>
                        <a:rPr lang="ru-RU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r>
                        <a:rPr lang="en-US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050,3</a:t>
                      </a:r>
                      <a:r>
                        <a:rPr lang="en-US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1,</a:t>
                      </a:r>
                      <a:r>
                        <a:rPr lang="ru-RU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14%)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9060" marR="9906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i="1" dirty="0">
                          <a:latin typeface="Times New Roman" pitchFamily="18" charset="0"/>
                          <a:cs typeface="Times New Roman" pitchFamily="18" charset="0"/>
                        </a:rPr>
                        <a:t>Дотации –      </a:t>
                      </a:r>
                      <a:r>
                        <a:rPr lang="en-US" sz="1400" i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i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1" dirty="0">
                          <a:latin typeface="Times New Roman" pitchFamily="18" charset="0"/>
                          <a:cs typeface="Times New Roman" pitchFamily="18" charset="0"/>
                        </a:rPr>
                        <a:t>180</a:t>
                      </a:r>
                      <a:r>
                        <a:rPr lang="en-US" sz="1400" b="1" i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1" dirty="0">
                          <a:latin typeface="Times New Roman" pitchFamily="18" charset="0"/>
                          <a:cs typeface="Times New Roman" pitchFamily="18" charset="0"/>
                        </a:rPr>
                        <a:t>954,7</a:t>
                      </a:r>
                      <a:r>
                        <a:rPr lang="en-US" sz="1400" b="1" i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en-US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79%)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1" baseline="0" dirty="0">
                          <a:latin typeface="Times New Roman" pitchFamily="18" charset="0"/>
                          <a:cs typeface="Times New Roman" pitchFamily="18" charset="0"/>
                        </a:rPr>
                        <a:t>Субсидии –         </a:t>
                      </a:r>
                      <a:r>
                        <a:rPr lang="en-US" sz="1400" b="0" i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i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en-US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903</a:t>
                      </a:r>
                      <a:r>
                        <a:rPr lang="en-US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en-US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0,</a:t>
                      </a:r>
                      <a:r>
                        <a:rPr lang="ru-RU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12%)</a:t>
                      </a:r>
                    </a:p>
                    <a:p>
                      <a:r>
                        <a:rPr lang="ru-RU" sz="1400" i="1" baseline="0" dirty="0">
                          <a:latin typeface="Times New Roman" pitchFamily="18" charset="0"/>
                          <a:cs typeface="Times New Roman" pitchFamily="18" charset="0"/>
                        </a:rPr>
                        <a:t>Субвенции –</a:t>
                      </a:r>
                      <a:r>
                        <a:rPr lang="en-US" sz="1400" i="1" baseline="0" dirty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1 330 479,1</a:t>
                      </a:r>
                      <a:r>
                        <a:rPr lang="en-US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 (8</a:t>
                      </a:r>
                      <a:r>
                        <a:rPr lang="ru-RU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en-US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71%)</a:t>
                      </a:r>
                    </a:p>
                    <a:p>
                      <a:r>
                        <a:rPr lang="ru-RU" sz="1400" i="1" baseline="0" dirty="0">
                          <a:latin typeface="Times New Roman" pitchFamily="18" charset="0"/>
                          <a:cs typeface="Times New Roman" pitchFamily="18" charset="0"/>
                        </a:rPr>
                        <a:t>Иные –               </a:t>
                      </a:r>
                      <a:r>
                        <a:rPr lang="ru-RU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r>
                        <a:rPr lang="en-US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050</a:t>
                      </a:r>
                      <a:r>
                        <a:rPr lang="en-US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ru-RU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en-US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1,</a:t>
                      </a:r>
                      <a:r>
                        <a:rPr lang="ru-RU" sz="14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38%)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9060" marR="9906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8561747" y="1257711"/>
            <a:ext cx="12431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тыс. рублей</a:t>
            </a:r>
          </a:p>
        </p:txBody>
      </p:sp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5703293"/>
              </p:ext>
            </p:extLst>
          </p:nvPr>
        </p:nvGraphicFramePr>
        <p:xfrm>
          <a:off x="165100" y="2770822"/>
          <a:ext cx="3222044" cy="26769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Диаграмма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0840052"/>
              </p:ext>
            </p:extLst>
          </p:nvPr>
        </p:nvGraphicFramePr>
        <p:xfrm>
          <a:off x="2859110" y="2901294"/>
          <a:ext cx="410836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2548166"/>
              </p:ext>
            </p:extLst>
          </p:nvPr>
        </p:nvGraphicFramePr>
        <p:xfrm>
          <a:off x="3311090" y="2926080"/>
          <a:ext cx="3409677" cy="28488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2" name="Диаграмма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2646709"/>
              </p:ext>
            </p:extLst>
          </p:nvPr>
        </p:nvGraphicFramePr>
        <p:xfrm>
          <a:off x="6425182" y="3513219"/>
          <a:ext cx="3236298" cy="2131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7" name="Диаграмма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4304808"/>
              </p:ext>
            </p:extLst>
          </p:nvPr>
        </p:nvGraphicFramePr>
        <p:xfrm>
          <a:off x="3340799" y="2788976"/>
          <a:ext cx="3114092" cy="29069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19" name="Диаграмма 18">
            <a:extLst>
              <a:ext uri="{FF2B5EF4-FFF2-40B4-BE49-F238E27FC236}">
                <a16:creationId xmlns:a16="http://schemas.microsoft.com/office/drawing/2014/main" id="{00000000-0008-0000-06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1957404"/>
              </p:ext>
            </p:extLst>
          </p:nvPr>
        </p:nvGraphicFramePr>
        <p:xfrm>
          <a:off x="30489" y="2722516"/>
          <a:ext cx="3114092" cy="26045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20" name="Диаграмма 19">
            <a:extLst>
              <a:ext uri="{FF2B5EF4-FFF2-40B4-BE49-F238E27FC236}">
                <a16:creationId xmlns:a16="http://schemas.microsoft.com/office/drawing/2014/main" id="{00000000-0008-0000-06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5411648"/>
              </p:ext>
            </p:extLst>
          </p:nvPr>
        </p:nvGraphicFramePr>
        <p:xfrm>
          <a:off x="2623986" y="3120943"/>
          <a:ext cx="3900563" cy="25718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22" name="Диаграмма 21">
            <a:extLst>
              <a:ext uri="{FF2B5EF4-FFF2-40B4-BE49-F238E27FC236}">
                <a16:creationId xmlns:a16="http://schemas.microsoft.com/office/drawing/2014/main" id="{00000000-0008-0000-06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8353890"/>
              </p:ext>
            </p:extLst>
          </p:nvPr>
        </p:nvGraphicFramePr>
        <p:xfrm>
          <a:off x="328843" y="3144336"/>
          <a:ext cx="3071078" cy="31010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graphicFrame>
        <p:nvGraphicFramePr>
          <p:cNvPr id="21" name="Диаграмма 20">
            <a:extLst>
              <a:ext uri="{FF2B5EF4-FFF2-40B4-BE49-F238E27FC236}">
                <a16:creationId xmlns:a16="http://schemas.microsoft.com/office/drawing/2014/main" id="{00000000-0008-0000-06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4719887"/>
              </p:ext>
            </p:extLst>
          </p:nvPr>
        </p:nvGraphicFramePr>
        <p:xfrm>
          <a:off x="153217" y="3429000"/>
          <a:ext cx="3577955" cy="2722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2"/>
          </a:graphicData>
        </a:graphic>
      </p:graphicFrame>
      <p:graphicFrame>
        <p:nvGraphicFramePr>
          <p:cNvPr id="24" name="Диаграмма 23">
            <a:extLst>
              <a:ext uri="{FF2B5EF4-FFF2-40B4-BE49-F238E27FC236}">
                <a16:creationId xmlns:a16="http://schemas.microsoft.com/office/drawing/2014/main" id="{00000000-0008-0000-06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6939087"/>
              </p:ext>
            </p:extLst>
          </p:nvPr>
        </p:nvGraphicFramePr>
        <p:xfrm>
          <a:off x="2923972" y="3574496"/>
          <a:ext cx="3783537" cy="26769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3"/>
          </a:graphicData>
        </a:graphic>
      </p:graphicFrame>
      <p:graphicFrame>
        <p:nvGraphicFramePr>
          <p:cNvPr id="25" name="Диаграмма 24">
            <a:extLst>
              <a:ext uri="{FF2B5EF4-FFF2-40B4-BE49-F238E27FC236}">
                <a16:creationId xmlns:a16="http://schemas.microsoft.com/office/drawing/2014/main" id="{00000000-0008-0000-06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8047183"/>
              </p:ext>
            </p:extLst>
          </p:nvPr>
        </p:nvGraphicFramePr>
        <p:xfrm>
          <a:off x="5369433" y="3789503"/>
          <a:ext cx="4781550" cy="2909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4"/>
          </a:graphicData>
        </a:graphic>
      </p:graphicFrame>
      <p:graphicFrame>
        <p:nvGraphicFramePr>
          <p:cNvPr id="18" name="Диаграмма 17">
            <a:extLst>
              <a:ext uri="{FF2B5EF4-FFF2-40B4-BE49-F238E27FC236}">
                <a16:creationId xmlns:a16="http://schemas.microsoft.com/office/drawing/2014/main" id="{00000000-0008-0000-06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01924592"/>
              </p:ext>
            </p:extLst>
          </p:nvPr>
        </p:nvGraphicFramePr>
        <p:xfrm>
          <a:off x="95443" y="3657600"/>
          <a:ext cx="3659002" cy="24887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475339" y="164592"/>
            <a:ext cx="8842397" cy="47548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 eaLnBrk="1" hangingPunct="1"/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расходов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idx="1"/>
          </p:nvPr>
        </p:nvSpPr>
        <p:spPr>
          <a:xfrm>
            <a:off x="475339" y="918759"/>
            <a:ext cx="8842397" cy="5020481"/>
          </a:xfr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marL="0" indent="0" algn="just" eaLnBrk="1" hangingPunct="1">
              <a:lnSpc>
                <a:spcPct val="17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ru-RU" sz="1800" dirty="0"/>
              <a:t>               </a:t>
            </a:r>
            <a:r>
              <a:rPr lang="ru-RU" sz="7200" b="1" i="1" dirty="0">
                <a:latin typeface="Times New Roman" pitchFamily="18" charset="0"/>
                <a:cs typeface="Times New Roman" pitchFamily="18" charset="0"/>
              </a:rPr>
              <a:t>Расходная часть бюджета муниципального образования Красноармейский район сформирована с учетом расходных полномочий, закрепленных Федеральным законом от 6 октября 2003 года № 131-ФЗ «Об общих принципах организации местного самоуправления в Российской Федерации», а также с учетом переданных муниципальному району отдельных государственных полномочий Краснодарского края, бюджетов поселений и объёмы денежных средств на их выполнение. Расходы бюджета запланированы с учётом реализации муниципальных программ, непрограммных мероприятий, охватывающих все направления социальной и экономической  политики муниципального образования Красноармейский район, исходя из необходимости обеспечения в первую очередь действующих расходных обязательств и исполнения долговых обязательств муниципального образования Красноармейский район.</a:t>
            </a:r>
          </a:p>
        </p:txBody>
      </p:sp>
      <p:pic>
        <p:nvPicPr>
          <p:cNvPr id="15365" name="Picture 2" descr="Изображение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30185" y="5568696"/>
            <a:ext cx="1197864" cy="1096404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7" name="Picture 2" descr="Картинка 511 из 1797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63750" y="2402287"/>
            <a:ext cx="5778500" cy="4051300"/>
          </a:xfrm>
          <a:prstGeom prst="snip2DiagRect">
            <a:avLst/>
          </a:prstGeom>
          <a:noFill/>
          <a:ln w="88900" cap="sq">
            <a:noFill/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</p:spPr>
      </p:pic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530679" y="609599"/>
            <a:ext cx="8841921" cy="163121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Бюджет муниципального образования Красноармейский район носит социально направленный характер. Как и в предыдущие годы, основной объём расходов приходится на разделы социально-культурной сферы: образование, культуру, физическую культуру и спорт, социальную политику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здравоохранение.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8" descr="M:\OBMEN_FK\05\Коллегия 2013\Человечки\sad-thought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4524" y="5577840"/>
            <a:ext cx="1083955" cy="1094161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pic>
        <p:nvPicPr>
          <p:cNvPr id="1741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584450" y="365760"/>
            <a:ext cx="999433" cy="100584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sp>
        <p:nvSpPr>
          <p:cNvPr id="17412" name="Text Box 9"/>
          <p:cNvSpPr txBox="1">
            <a:spLocks noChangeArrowheads="1"/>
          </p:cNvSpPr>
          <p:nvPr/>
        </p:nvSpPr>
        <p:spPr bwMode="auto">
          <a:xfrm>
            <a:off x="6708797" y="2645735"/>
            <a:ext cx="111203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</a:t>
            </a: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00000000-0008-0000-07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0302260"/>
              </p:ext>
            </p:extLst>
          </p:nvPr>
        </p:nvGraphicFramePr>
        <p:xfrm>
          <a:off x="1067180" y="733079"/>
          <a:ext cx="7251192" cy="52120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8491068" y="1338204"/>
            <a:ext cx="141493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400" b="1" i="1" dirty="0">
                <a:latin typeface="Times New Roman" pitchFamily="18" charset="0"/>
                <a:cs typeface="Times New Roman" pitchFamily="18" charset="0"/>
              </a:rPr>
              <a:t>тыс. рублей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9310614"/>
              </p:ext>
            </p:extLst>
          </p:nvPr>
        </p:nvGraphicFramePr>
        <p:xfrm>
          <a:off x="510363" y="1645981"/>
          <a:ext cx="9024342" cy="4828070"/>
        </p:xfrm>
        <a:graphic>
          <a:graphicData uri="http://schemas.openxmlformats.org/drawingml/2006/table">
            <a:tbl>
              <a:tblPr/>
              <a:tblGrid>
                <a:gridCol w="50201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98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45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97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367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Наименование разделов</a:t>
                      </a: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202</a:t>
                      </a:r>
                      <a:r>
                        <a:rPr lang="en-US" sz="18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год</a:t>
                      </a: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202</a:t>
                      </a:r>
                      <a:r>
                        <a:rPr lang="en-US" sz="18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год</a:t>
                      </a: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</a:t>
                      </a:r>
                      <a:r>
                        <a:rPr lang="en-US" sz="18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26</a:t>
                      </a:r>
                      <a:r>
                        <a:rPr lang="ru-RU" sz="18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год</a:t>
                      </a: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82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282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112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,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272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055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,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295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313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,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582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оборона</a:t>
                      </a: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84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,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96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,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210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,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6332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35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278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,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43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868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,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36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218,2</a:t>
                      </a: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582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экономика</a:t>
                      </a: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56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691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,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43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1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222,8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42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888,3</a:t>
                      </a: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582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104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,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18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118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,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471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,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582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Образование</a:t>
                      </a: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805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684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,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136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592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,9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 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818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265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,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582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Культура, кинематография</a:t>
                      </a: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134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,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21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246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,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21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179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,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855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Здравоохранение</a:t>
                      </a: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750,0</a:t>
                      </a: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13 000,0</a:t>
                      </a: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0,0</a:t>
                      </a: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1604080"/>
                  </a:ext>
                </a:extLst>
              </a:tr>
              <a:tr h="31855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Социальная политика</a:t>
                      </a: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78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034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,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51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212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,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53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606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,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582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Физическая культура и спорт</a:t>
                      </a: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1" u="none" strike="noStrike" baseline="0" dirty="0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  <a:r>
                        <a:rPr lang="ru-RU" sz="1400" b="1" i="1" u="none" strike="noStrike" baseline="0" dirty="0">
                          <a:solidFill>
                            <a:srgbClr val="000000"/>
                          </a:solidFill>
                          <a:latin typeface="Times New Roman"/>
                        </a:rPr>
                        <a:t>71</a:t>
                      </a:r>
                      <a:r>
                        <a:rPr lang="en-US" sz="1400" b="1" i="1" u="none" strike="noStrike" baseline="0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1" u="none" strike="noStrike" baseline="0" dirty="0">
                          <a:solidFill>
                            <a:srgbClr val="000000"/>
                          </a:solidFill>
                          <a:latin typeface="Times New Roman"/>
                        </a:rPr>
                        <a:t>416</a:t>
                      </a:r>
                      <a:r>
                        <a:rPr lang="en-US" sz="1400" b="1" i="1" u="none" strike="noStrike" baseline="0" dirty="0">
                          <a:solidFill>
                            <a:srgbClr val="000000"/>
                          </a:solidFill>
                          <a:latin typeface="Times New Roman"/>
                        </a:rPr>
                        <a:t>,</a:t>
                      </a:r>
                      <a:r>
                        <a:rPr lang="ru-RU" sz="1400" b="1" i="1" u="none" strike="noStrike" baseline="0" dirty="0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182 354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,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182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354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,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8857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Межбюджетные трансферты общего характера</a:t>
                      </a:r>
                    </a:p>
                    <a:p>
                      <a:pPr algn="l" fontAlgn="b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бюджетам муниципальных образований</a:t>
                      </a: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10 000,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10 000,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10 000,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582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Условно утверждённые расходы</a:t>
                      </a: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0,00</a:t>
                      </a: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31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234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,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65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643</a:t>
                      </a:r>
                      <a:r>
                        <a:rPr lang="en-US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,</a:t>
                      </a:r>
                      <a:r>
                        <a:rPr lang="ru-RU" sz="14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1582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6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662</a:t>
                      </a:r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6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672</a:t>
                      </a:r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,</a:t>
                      </a:r>
                      <a:r>
                        <a:rPr lang="ru-RU" sz="16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6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923</a:t>
                      </a:r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6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101</a:t>
                      </a:r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,</a:t>
                      </a:r>
                      <a:r>
                        <a:rPr lang="ru-RU" sz="16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6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640</a:t>
                      </a:r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6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151</a:t>
                      </a:r>
                      <a:r>
                        <a:rPr lang="en-US" sz="16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,</a:t>
                      </a:r>
                      <a:r>
                        <a:rPr lang="ru-RU" sz="1600" b="1" i="1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0</a:t>
                      </a:r>
                    </a:p>
                  </a:txBody>
                  <a:tcPr marL="8201" marR="8201" marT="757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18496" name="TextBox 7"/>
          <p:cNvSpPr txBox="1">
            <a:spLocks noChangeArrowheads="1"/>
          </p:cNvSpPr>
          <p:nvPr/>
        </p:nvSpPr>
        <p:spPr bwMode="auto">
          <a:xfrm>
            <a:off x="510363" y="383949"/>
            <a:ext cx="9024342" cy="83099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Объёмы бюджетных ассигнований </a:t>
            </a:r>
          </a:p>
          <a:p>
            <a:pPr algn="ctr"/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разрезе разделов бюджетной классификации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2749" y="250194"/>
            <a:ext cx="9270021" cy="41547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Муниципальные программы МО Красноармейский район</a:t>
            </a:r>
          </a:p>
        </p:txBody>
      </p:sp>
      <p:graphicFrame>
        <p:nvGraphicFramePr>
          <p:cNvPr id="76896" name="Group 96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150446375"/>
              </p:ext>
            </p:extLst>
          </p:nvPr>
        </p:nvGraphicFramePr>
        <p:xfrm>
          <a:off x="412750" y="943734"/>
          <a:ext cx="9270020" cy="5732909"/>
        </p:xfrm>
        <a:graphic>
          <a:graphicData uri="http://schemas.openxmlformats.org/drawingml/2006/table">
            <a:tbl>
              <a:tblPr/>
              <a:tblGrid>
                <a:gridCol w="58300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17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45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36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41642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программы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kumimoji="0" lang="ru-RU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год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год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kumimoji="0" lang="ru-RU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год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656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    Муниципальная программа муниципального образования Красноармейский район «Цифровой муниципалитет»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5 889,</a:t>
                      </a:r>
                      <a:r>
                        <a:rPr kumimoji="0" lang="en-US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841,2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594,0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203923"/>
                  </a:ext>
                </a:extLst>
              </a:tr>
              <a:tr h="456656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    Муниципальная программа муниципального образования Красноармейский район «Развитие образования»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1 801 </a:t>
                      </a:r>
                      <a:r>
                        <a:rPr kumimoji="0" lang="en-US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77,9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1 833 913,5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1 745 255,0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656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    Муниципальная программа муниципального образования Красноармейский район «Социальная поддержка граждан»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112 492,9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kumimoji="0" lang="en-US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343,4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119 365,5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656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    Муниципальная программа муниципального образования Красноармейский район «Доступная среда»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kumimoji="0" lang="en-US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</a:t>
                      </a:r>
                      <a:r>
                        <a:rPr kumimoji="0" lang="en-US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551,</a:t>
                      </a:r>
                      <a:r>
                        <a:rPr kumimoji="0" lang="en-US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631,</a:t>
                      </a:r>
                      <a:r>
                        <a:rPr kumimoji="0" lang="en-US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656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    Муниципальная программа муниципального образования Красноармейский район «Дети Кубани»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81 907,1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54 275,6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54 601,4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217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    Муниципальная программа муниципального образования Красноармейский район «Комплексное и устойчивое развитие в сфере градостроительства»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12 267,3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430,0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430,0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6656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    Муниципальная программа муниципального образования Красноармейский район «Обеспечение безопасности населения»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r>
                        <a:rPr kumimoji="0" lang="en-US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100,8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690,8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37 040,8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6656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     Муниципальная программа муниципального образования Красноармейский район «Развитие культуры»</a:t>
                      </a: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kumimoji="0" lang="en-US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9 512,1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r>
                        <a:rPr kumimoji="0" lang="en-US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78,7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27 417,8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5907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     Муниципальная программа муниципального образования Красноармейский район «Развитие физической культуры и спорта»</a:t>
                      </a: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106 769,0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117 707,2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117 707,2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4217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   Муниципальная программа муниципального образования Красноармейский район «Экономическое развитие и инновационная экономика»</a:t>
                      </a: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</a:t>
                      </a:r>
                      <a:r>
                        <a:rPr kumimoji="0" lang="en-US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</a:t>
                      </a:r>
                      <a:r>
                        <a:rPr kumimoji="0" lang="en-US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kumimoji="0" lang="en-US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588</a:t>
                      </a: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kumimoji="0" lang="en-US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kumimoji="0" lang="en-US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588</a:t>
                      </a: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kumimoji="0" lang="en-US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5123478"/>
                  </a:ext>
                </a:extLst>
              </a:tr>
            </a:tbl>
          </a:graphicData>
        </a:graphic>
      </p:graphicFrame>
      <p:sp>
        <p:nvSpPr>
          <p:cNvPr id="19516" name="TextBox 35"/>
          <p:cNvSpPr txBox="1">
            <a:spLocks noChangeArrowheads="1"/>
          </p:cNvSpPr>
          <p:nvPr/>
        </p:nvSpPr>
        <p:spPr bwMode="auto">
          <a:xfrm>
            <a:off x="8616883" y="665673"/>
            <a:ext cx="114281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Group 96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3497052172"/>
              </p:ext>
            </p:extLst>
          </p:nvPr>
        </p:nvGraphicFramePr>
        <p:xfrm>
          <a:off x="420623" y="457201"/>
          <a:ext cx="9198171" cy="5836920"/>
        </p:xfrm>
        <a:graphic>
          <a:graphicData uri="http://schemas.openxmlformats.org/drawingml/2006/table">
            <a:tbl>
              <a:tblPr/>
              <a:tblGrid>
                <a:gridCol w="58093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89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02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программы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 год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год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 год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    Муниципальная программа муниципального образования Красноармейский район «Молодежь Кубани»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</a:t>
                      </a:r>
                      <a:r>
                        <a:rPr kumimoji="0" lang="en-US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72,6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</a:t>
                      </a:r>
                      <a:r>
                        <a:rPr kumimoji="0" lang="en-US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72,6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</a:t>
                      </a:r>
                      <a:r>
                        <a:rPr kumimoji="0" lang="en-US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72,6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   Муниципальная программа муниципального образования Красноармейский район «Развитие местного самоуправления и гражданского общества»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kumimoji="0" lang="en-US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1,9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5 431,1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5 522,4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   Муниципальная программа муниципального образования Красноармейский район «Социально-экономическое и территориальное развитие»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945 </a:t>
                      </a:r>
                      <a:r>
                        <a:rPr kumimoji="0" lang="en-US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45,5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266 624,1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21 552,3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   Муниципальная программа муниципального образования Красноармейский район «Информационное обеспечение и сопровождение»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kumimoji="0" lang="en-US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75,5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kumimoji="0" lang="en-US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75,5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kumimoji="0" lang="en-US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75,5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   Муниципальная программа муниципального образования Красноармейский район «Развитие сельского хозяйства»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22 262,2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22 3</a:t>
                      </a:r>
                      <a:r>
                        <a:rPr kumimoji="0" lang="en-US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02</a:t>
                      </a: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,2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22 302,2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8175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   Муниципальная программа муниципального образования Красноармейский район «Развитие топливно-энергетического комплекса»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33 440,4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6 646,9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3 000,0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437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   Муниципальная программа муниципального образования Красноармейский район «Развитие дорожного хозяйства»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4 379,7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4 461,2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</a:t>
                      </a:r>
                      <a:r>
                        <a:rPr kumimoji="0" lang="en-US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36,7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660604"/>
                  </a:ext>
                </a:extLst>
              </a:tr>
              <a:tr h="38353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   Муниципальная программа муниципального образования Красноармейский район «Развитие жилищно-коммунального хозяйства»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77 181,3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kumimoji="0" lang="en-US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941,7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313,1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1183869"/>
                  </a:ext>
                </a:extLst>
              </a:tr>
              <a:tr h="428262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   Муниципальная программа муниципального образования Красноармейский район «Профилактика терроризма»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201,5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201,5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682717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22"/>
          <p:cNvSpPr txBox="1">
            <a:spLocks noChangeArrowheads="1"/>
          </p:cNvSpPr>
          <p:nvPr/>
        </p:nvSpPr>
        <p:spPr bwMode="auto">
          <a:xfrm>
            <a:off x="479447" y="2769275"/>
            <a:ext cx="9046518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i="1" dirty="0"/>
              <a:t>  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Расходная часть бюджета муниципального образования Красноармейский район сформирована и представлена в программном формате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основе 21 муниципальной программы муниципального образования Красноармейский район. На реализацию муниципальных программ в 2024 году предусмотрено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3 390 423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тысяч рублей или 92,6%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общего объёма расходов бюджета муниципального образования Красноармейский район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(В 2025 году – 2 633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603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тысяч рублей или 90,1%, в 20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– 2 293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134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тысяч рублей или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9%).</a:t>
            </a:r>
          </a:p>
        </p:txBody>
      </p:sp>
      <p:pic>
        <p:nvPicPr>
          <p:cNvPr id="20483" name="Picture 9" descr="3d-design-free-3d-wallpaper-for-desktop_800x600_8120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49874" y="5081350"/>
            <a:ext cx="1476091" cy="1246298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graphicFrame>
        <p:nvGraphicFramePr>
          <p:cNvPr id="31" name="Group 96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1131745163"/>
              </p:ext>
            </p:extLst>
          </p:nvPr>
        </p:nvGraphicFramePr>
        <p:xfrm>
          <a:off x="380034" y="457201"/>
          <a:ext cx="9221165" cy="2031324"/>
        </p:xfrm>
        <a:graphic>
          <a:graphicData uri="http://schemas.openxmlformats.org/drawingml/2006/table">
            <a:tbl>
              <a:tblPr/>
              <a:tblGrid>
                <a:gridCol w="58238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15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33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24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8193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программы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 год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год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 </a:t>
                      </a:r>
                      <a:r>
                        <a:rPr kumimoji="0" lang="ru-RU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729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    Муниципальная программа муниципального образования Красноармейский район «Укрепление правопорядка, профилактика правонарушений, пропаганда здорового образа жизни»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1 260,9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1 260,9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1 260,9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5841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  Муниципальная программа муниципального образования Красноармейский район «Профилактика экстремизма и гармонизация межнациональных отношений в муниципальном образовании Красноармейский район»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66,2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66,2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3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66,2</a:t>
                      </a:r>
                    </a:p>
                  </a:txBody>
                  <a:tcPr marL="99060" marR="990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0300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1422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b="1" dirty="0">
                <a:solidFill>
                  <a:srgbClr val="C00000"/>
                </a:solidFill>
              </a:rPr>
              <a:t>Что такое «Бюджет для граждан»</a:t>
            </a:r>
          </a:p>
        </p:txBody>
      </p:sp>
      <p:sp>
        <p:nvSpPr>
          <p:cNvPr id="6147" name="Содержимое 4"/>
          <p:cNvSpPr>
            <a:spLocks noGrp="1"/>
          </p:cNvSpPr>
          <p:nvPr>
            <p:ph idx="1"/>
          </p:nvPr>
        </p:nvSpPr>
        <p:spPr>
          <a:xfrm>
            <a:off x="1733550" y="3788831"/>
            <a:ext cx="7669411" cy="1386283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altLang="ru-RU" sz="14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«Представленная информация предназначена для широкого круга пользователей и будет интересна и полезна как студентам, педагогам, врачам, молодым семьям, так и  муниципальным служащим, пенсионерам и другим категориям населения, так как бюджет района затрагивает интересы каждого жителя нашего района, нацелен на получение обратной связи от граждан, которым интересны проблемы финансирования бюджета муниципального образования Красноармейский район.</a:t>
            </a:r>
          </a:p>
        </p:txBody>
      </p:sp>
      <p:sp>
        <p:nvSpPr>
          <p:cNvPr id="2" name="Стрелка вправо 1"/>
          <p:cNvSpPr/>
          <p:nvPr/>
        </p:nvSpPr>
        <p:spPr>
          <a:xfrm>
            <a:off x="727472" y="3866093"/>
            <a:ext cx="835819" cy="4762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>
            <a:off x="727472" y="2517775"/>
            <a:ext cx="835819" cy="4762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одержимое 4"/>
          <p:cNvSpPr txBox="1">
            <a:spLocks/>
          </p:cNvSpPr>
          <p:nvPr/>
        </p:nvSpPr>
        <p:spPr>
          <a:xfrm>
            <a:off x="1656159" y="5380568"/>
            <a:ext cx="7669411" cy="531282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ru-RU" altLang="ru-RU" sz="14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Основные показатели бюджета муниципального образования Красноармейский район мы постарались отразить в доступной для  граждан форме.</a:t>
            </a:r>
          </a:p>
        </p:txBody>
      </p:sp>
      <p:sp>
        <p:nvSpPr>
          <p:cNvPr id="7" name="Содержимое 4"/>
          <p:cNvSpPr txBox="1">
            <a:spLocks/>
          </p:cNvSpPr>
          <p:nvPr/>
        </p:nvSpPr>
        <p:spPr>
          <a:xfrm>
            <a:off x="1733550" y="2557465"/>
            <a:ext cx="7669411" cy="585257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altLang="ru-RU" sz="14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Бюджет для граждан» познакомит вас с положениями основного финансового документа Красноармейского района – проекта бюджета района на 20</a:t>
            </a:r>
            <a:r>
              <a:rPr lang="en-US" altLang="ru-RU" sz="14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2</a:t>
            </a:r>
            <a:r>
              <a:rPr lang="ru-RU" altLang="ru-RU" sz="14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4 </a:t>
            </a:r>
            <a:r>
              <a:rPr lang="ru-RU" altLang="ru-RU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на плановый период 20</a:t>
            </a:r>
            <a:r>
              <a:rPr lang="en-US" altLang="ru-RU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и 2026 годов.</a:t>
            </a:r>
            <a:endParaRPr lang="ru-RU" altLang="ru-RU" sz="1400" b="1" dirty="0">
              <a:solidFill>
                <a:srgbClr val="0070C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727472" y="5245100"/>
            <a:ext cx="835819" cy="4762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75712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4"/>
          <p:cNvSpPr txBox="1">
            <a:spLocks noChangeArrowheads="1"/>
          </p:cNvSpPr>
          <p:nvPr/>
        </p:nvSpPr>
        <p:spPr bwMode="auto">
          <a:xfrm>
            <a:off x="365760" y="1115568"/>
            <a:ext cx="9006840" cy="482003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540385" algn="just">
              <a:lnSpc>
                <a:spcPct val="107000"/>
              </a:lnSpc>
              <a:spcAft>
                <a:spcPts val="800"/>
              </a:spcAft>
            </a:pPr>
            <a:r>
              <a:rPr lang="ru-RU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Источники внутреннего финансирования дефицита бюджета предусмотрены на 2024 год в объеме – 3 700,0 тыс. рублей, на 202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год – 0,0 тыс. рублей, на 202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год – 0,0 тыс. рублей.</a:t>
            </a:r>
          </a:p>
          <a:p>
            <a:pPr indent="540385" algn="just">
              <a:lnSpc>
                <a:spcPct val="107000"/>
              </a:lnSpc>
              <a:spcAft>
                <a:spcPts val="800"/>
              </a:spcAft>
            </a:pPr>
            <a:r>
              <a:rPr lang="ru-RU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Запланировано поступление средств от возврата бюджетных кредитов, предоставленных другим бюджетам бюджетной системы Российской Федерации из бюджетов муниципальных районов в валюте Российской Федерации</a:t>
            </a:r>
            <a:r>
              <a:rPr lang="en-US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indent="540385" algn="just">
              <a:lnSpc>
                <a:spcPct val="107000"/>
              </a:lnSpc>
              <a:spcAft>
                <a:spcPts val="800"/>
              </a:spcAft>
            </a:pPr>
            <a:r>
              <a:rPr lang="ru-RU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Поступление средств от привлечения бюджетных кредитов из других бюджетов бюджетной системы Российской Федерации и от привлечения кредитов от кредитных организаций не запланировано. </a:t>
            </a:r>
          </a:p>
          <a:p>
            <a:pPr indent="540385" algn="just">
              <a:lnSpc>
                <a:spcPct val="107000"/>
              </a:lnSpc>
              <a:spcAft>
                <a:spcPts val="800"/>
              </a:spcAft>
            </a:pPr>
            <a:r>
              <a:rPr lang="ru-RU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проекте решения учтены требования Бюджетного кодекса Российской Федерации по установлению предельных показателей муниципального долга, а также предусмотрены ассигнования на исполнение действующих и вновь принимаемых обязательств, составляющих муниципальный внутренний долг муниципального образования Красноармейский район:</a:t>
            </a:r>
          </a:p>
          <a:p>
            <a:pPr indent="540385" algn="just">
              <a:lnSpc>
                <a:spcPct val="107000"/>
              </a:lnSpc>
              <a:spcAft>
                <a:spcPts val="800"/>
              </a:spcAft>
            </a:pPr>
            <a:r>
              <a:rPr lang="ru-RU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предельный объем муниципального долга муниципального образования Красноармейский район на 2024 год – 220 350,0 тыс. рублей, на 2025 год – 205 110,0 тыс. рублей, на 2026 год – 195 456,0 тыс. рублей; </a:t>
            </a:r>
          </a:p>
          <a:p>
            <a:r>
              <a:rPr lang="ru-RU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6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07" name="Text Box 7"/>
          <p:cNvSpPr txBox="1">
            <a:spLocks noChangeArrowheads="1"/>
          </p:cNvSpPr>
          <p:nvPr/>
        </p:nvSpPr>
        <p:spPr bwMode="auto">
          <a:xfrm>
            <a:off x="365760" y="250378"/>
            <a:ext cx="9006840" cy="4616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Источники финансирования дефицита бюджета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4"/>
          <p:cNvSpPr txBox="1">
            <a:spLocks noChangeArrowheads="1"/>
          </p:cNvSpPr>
          <p:nvPr/>
        </p:nvSpPr>
        <p:spPr bwMode="auto">
          <a:xfrm>
            <a:off x="365760" y="1078992"/>
            <a:ext cx="9006840" cy="193418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540385" algn="just">
              <a:lnSpc>
                <a:spcPct val="107000"/>
              </a:lnSpc>
              <a:spcAft>
                <a:spcPts val="800"/>
              </a:spcAft>
            </a:pPr>
            <a:r>
              <a:rPr lang="ru-RU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верхний предел муниципального внутреннего долга муниципального образования Красноармейский район на 1 января 2025 года – 0,0 тыс. рублей, в том числе верхний предел долга по муниципальным  гарантиям муниципального образования Красноармейский район в валюте Российской Федерации – 0,0 тыс. рублей; верхний предел муниципального внутреннего долга муниципального образования Красноармейский район на 1 января 2026 года – 0,0 тыс. рублей, в том числе верхний предел долга по муниципальным гарантиям – 0,0 тыс. рублей; на 1 января 2027 года – 0,0 тыс. рублей, в том числе верхний предел долга по муниципальным гарантиям – 0,0 тыс. рублей.</a:t>
            </a:r>
            <a:r>
              <a:rPr lang="ru-RU" sz="17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6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07" name="Text Box 7"/>
          <p:cNvSpPr txBox="1">
            <a:spLocks noChangeArrowheads="1"/>
          </p:cNvSpPr>
          <p:nvPr/>
        </p:nvSpPr>
        <p:spPr bwMode="auto">
          <a:xfrm>
            <a:off x="365760" y="250378"/>
            <a:ext cx="9006840" cy="4616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Источники финансирования дефицита бюджета</a:t>
            </a:r>
          </a:p>
        </p:txBody>
      </p:sp>
    </p:spTree>
    <p:extLst>
      <p:ext uri="{BB962C8B-B14F-4D97-AF65-F5344CB8AC3E}">
        <p14:creationId xmlns:p14="http://schemas.microsoft.com/office/powerpoint/2010/main" val="42220535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6" descr="Картинка 1133 из 1797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90472" y="2295279"/>
            <a:ext cx="1188718" cy="982698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2531" name="Picture 43" descr="Чел с тел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38429" y="3681455"/>
            <a:ext cx="1240761" cy="938034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2532" name="Picture 2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438428" y="5104296"/>
            <a:ext cx="1240763" cy="855445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2533" name="Text Box 20"/>
          <p:cNvSpPr txBox="1">
            <a:spLocks noChangeArrowheads="1"/>
          </p:cNvSpPr>
          <p:nvPr/>
        </p:nvSpPr>
        <p:spPr bwMode="auto">
          <a:xfrm>
            <a:off x="542480" y="598723"/>
            <a:ext cx="8866696" cy="120032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Финансовое управление</a:t>
            </a:r>
          </a:p>
          <a:p>
            <a:pPr algn="ctr"/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администрации муниципального образования</a:t>
            </a:r>
          </a:p>
          <a:p>
            <a:pPr algn="ctr"/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Красноармейский район</a:t>
            </a:r>
          </a:p>
        </p:txBody>
      </p:sp>
      <p:sp>
        <p:nvSpPr>
          <p:cNvPr id="22534" name="Text Box 21"/>
          <p:cNvSpPr txBox="1">
            <a:spLocks noChangeArrowheads="1"/>
          </p:cNvSpPr>
          <p:nvPr/>
        </p:nvSpPr>
        <p:spPr bwMode="auto">
          <a:xfrm>
            <a:off x="3054350" y="2295279"/>
            <a:ext cx="3384550" cy="9233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Адрес: 353800, </a:t>
            </a: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ст.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Полтавская,</a:t>
            </a:r>
          </a:p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ул. Набережная д.179</a:t>
            </a:r>
          </a:p>
        </p:txBody>
      </p:sp>
      <p:sp>
        <p:nvSpPr>
          <p:cNvPr id="22535" name="Text Box 22"/>
          <p:cNvSpPr txBox="1">
            <a:spLocks noChangeArrowheads="1"/>
          </p:cNvSpPr>
          <p:nvPr/>
        </p:nvSpPr>
        <p:spPr bwMode="auto">
          <a:xfrm>
            <a:off x="3054350" y="3488753"/>
            <a:ext cx="3384550" cy="132343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Телефон: </a:t>
            </a:r>
          </a:p>
          <a:p>
            <a:r>
              <a:rPr lang="ru-RU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8(86165)3-36-77;  4-14-58;  </a:t>
            </a:r>
          </a:p>
          <a:p>
            <a:endParaRPr lang="ru-RU" sz="1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Факс: </a:t>
            </a:r>
          </a:p>
          <a:p>
            <a:r>
              <a:rPr lang="ru-RU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8(86165)3-36-77; 4-14-58;</a:t>
            </a:r>
          </a:p>
        </p:txBody>
      </p:sp>
      <p:sp>
        <p:nvSpPr>
          <p:cNvPr id="22536" name="Text Box 23"/>
          <p:cNvSpPr txBox="1">
            <a:spLocks noChangeArrowheads="1"/>
          </p:cNvSpPr>
          <p:nvPr/>
        </p:nvSpPr>
        <p:spPr bwMode="auto">
          <a:xfrm>
            <a:off x="3054350" y="5376830"/>
            <a:ext cx="3384550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E-mail: fu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-2013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@inbox.ru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0" name="Подзаголовок 1"/>
          <p:cNvSpPr>
            <a:spLocks noGrp="1"/>
          </p:cNvSpPr>
          <p:nvPr>
            <p:ph type="subTitle" idx="1"/>
          </p:nvPr>
        </p:nvSpPr>
        <p:spPr>
          <a:xfrm>
            <a:off x="1013817" y="404664"/>
            <a:ext cx="8381405" cy="6120680"/>
          </a:xfrm>
        </p:spPr>
        <p:txBody>
          <a:bodyPr>
            <a:normAutofit/>
          </a:bodyPr>
          <a:lstStyle/>
          <a:p>
            <a:pPr algn="l"/>
            <a:r>
              <a:rPr lang="ru-RU" sz="2800" b="1" dirty="0">
                <a:solidFill>
                  <a:srgbClr val="7030A0"/>
                </a:solidFill>
              </a:rPr>
              <a:t>                         </a:t>
            </a:r>
            <a:r>
              <a:rPr lang="ru-RU" sz="2800" b="1" dirty="0">
                <a:solidFill>
                  <a:srgbClr val="800000"/>
                </a:solidFill>
                <a:latin typeface="Palatino Linotype" pitchFamily="18" charset="0"/>
              </a:rPr>
              <a:t>Задачи при формировании </a:t>
            </a:r>
          </a:p>
          <a:p>
            <a:r>
              <a:rPr lang="ru-RU" sz="2800" b="1" dirty="0">
                <a:solidFill>
                  <a:srgbClr val="800000"/>
                </a:solidFill>
                <a:latin typeface="Palatino Linotype" pitchFamily="18" charset="0"/>
              </a:rPr>
              <a:t>                      районного бюджета на 20</a:t>
            </a:r>
            <a:r>
              <a:rPr lang="en-US" sz="2800" b="1" dirty="0">
                <a:solidFill>
                  <a:srgbClr val="800000"/>
                </a:solidFill>
                <a:latin typeface="Palatino Linotype" pitchFamily="18" charset="0"/>
              </a:rPr>
              <a:t>2</a:t>
            </a:r>
            <a:r>
              <a:rPr lang="ru-RU" sz="2800" b="1" dirty="0">
                <a:solidFill>
                  <a:srgbClr val="800000"/>
                </a:solidFill>
                <a:latin typeface="Palatino Linotype" pitchFamily="18" charset="0"/>
              </a:rPr>
              <a:t>4 год</a:t>
            </a:r>
          </a:p>
          <a:p>
            <a:pPr algn="ctr"/>
            <a:r>
              <a:rPr lang="ru-RU" sz="2800" b="1" dirty="0">
                <a:solidFill>
                  <a:srgbClr val="800000"/>
                </a:solidFill>
                <a:latin typeface="Palatino Linotype" pitchFamily="18" charset="0"/>
              </a:rPr>
              <a:t>и на плановый период 20</a:t>
            </a:r>
            <a:r>
              <a:rPr lang="en-US" sz="2800" b="1" dirty="0">
                <a:solidFill>
                  <a:srgbClr val="800000"/>
                </a:solidFill>
                <a:latin typeface="Palatino Linotype" pitchFamily="18" charset="0"/>
              </a:rPr>
              <a:t>2</a:t>
            </a:r>
            <a:r>
              <a:rPr lang="ru-RU" sz="2800" b="1" dirty="0">
                <a:solidFill>
                  <a:srgbClr val="800000"/>
                </a:solidFill>
                <a:latin typeface="Palatino Linotype" pitchFamily="18" charset="0"/>
              </a:rPr>
              <a:t>5 и 2026 годов:</a:t>
            </a:r>
          </a:p>
          <a:p>
            <a:pPr algn="just"/>
            <a:r>
              <a:rPr lang="ru-RU" sz="2500" b="1" i="1" dirty="0">
                <a:solidFill>
                  <a:schemeClr val="accent1">
                    <a:lumMod val="75000"/>
                  </a:schemeClr>
                </a:solidFill>
                <a:latin typeface="Palatino Linotype" panose="02040502050505030304" pitchFamily="18" charset="0"/>
              </a:rPr>
              <a:t>- </a:t>
            </a:r>
            <a:r>
              <a:rPr lang="ru-RU" sz="2500" b="1" i="1" dirty="0">
                <a:solidFill>
                  <a:schemeClr val="accent2">
                    <a:lumMod val="50000"/>
                  </a:schemeClr>
                </a:solidFill>
                <a:latin typeface="Palatino Linotype" panose="02040502050505030304" pitchFamily="18" charset="0"/>
              </a:rPr>
              <a:t>обеспечение устойчивости, сбалансированности  бюджета;</a:t>
            </a:r>
            <a:endParaRPr lang="ru-RU" sz="2500" b="1" dirty="0">
              <a:solidFill>
                <a:schemeClr val="accent2">
                  <a:lumMod val="50000"/>
                </a:schemeClr>
              </a:solidFill>
              <a:latin typeface="Palatino Linotype" panose="02040502050505030304" pitchFamily="18" charset="0"/>
            </a:endParaRPr>
          </a:p>
          <a:p>
            <a:pPr algn="just"/>
            <a:endParaRPr lang="ru-RU" sz="2500" b="1" i="1" dirty="0">
              <a:solidFill>
                <a:schemeClr val="accent2">
                  <a:lumMod val="50000"/>
                </a:schemeClr>
              </a:solidFill>
              <a:latin typeface="Palatino Linotype" panose="02040502050505030304" pitchFamily="18" charset="0"/>
            </a:endParaRPr>
          </a:p>
          <a:p>
            <a:pPr algn="just"/>
            <a:r>
              <a:rPr lang="ru-RU" sz="2500" b="1" i="1" dirty="0">
                <a:solidFill>
                  <a:schemeClr val="accent2">
                    <a:lumMod val="50000"/>
                  </a:schemeClr>
                </a:solidFill>
                <a:latin typeface="Palatino Linotype" panose="02040502050505030304" pitchFamily="18" charset="0"/>
              </a:rPr>
              <a:t>- обеспечение  организационных  мер,  направленных  на рост эффективности бюджетных расходов, повышение качества предоставления муниципальных услуг;</a:t>
            </a:r>
            <a:endParaRPr lang="ru-RU" sz="2500" b="1" dirty="0">
              <a:solidFill>
                <a:schemeClr val="accent2">
                  <a:lumMod val="50000"/>
                </a:schemeClr>
              </a:solidFill>
              <a:latin typeface="Palatino Linotype" panose="02040502050505030304" pitchFamily="18" charset="0"/>
            </a:endParaRPr>
          </a:p>
          <a:p>
            <a:pPr algn="just"/>
            <a:endParaRPr lang="ru-RU" sz="2500" b="1" i="1" dirty="0">
              <a:solidFill>
                <a:schemeClr val="accent2">
                  <a:lumMod val="50000"/>
                </a:schemeClr>
              </a:solidFill>
              <a:latin typeface="Palatino Linotype" panose="02040502050505030304" pitchFamily="18" charset="0"/>
            </a:endParaRPr>
          </a:p>
          <a:p>
            <a:pPr algn="just"/>
            <a:r>
              <a:rPr lang="ru-RU" sz="2500" b="1" i="1" dirty="0">
                <a:solidFill>
                  <a:schemeClr val="accent2">
                    <a:lumMod val="50000"/>
                  </a:schemeClr>
                </a:solidFill>
                <a:latin typeface="Palatino Linotype" panose="02040502050505030304" pitchFamily="18" charset="0"/>
              </a:rPr>
              <a:t>- повышение результативности использования бюджетных ресурсов.</a:t>
            </a:r>
            <a:endParaRPr lang="ru-RU" sz="2500" b="1" dirty="0">
              <a:solidFill>
                <a:schemeClr val="accent2">
                  <a:lumMod val="50000"/>
                </a:schemeClr>
              </a:solidFill>
              <a:latin typeface="Palatino Linotype" panose="02040502050505030304" pitchFamily="18" charset="0"/>
            </a:endParaRPr>
          </a:p>
        </p:txBody>
      </p:sp>
      <p:pic>
        <p:nvPicPr>
          <p:cNvPr id="1027" name="Picture 3" descr="\\Server25\ОБЩИЕ ДОКУМЕНТЫ\Бюджет\СЕССИИ 2015\ПРОЕКТ РЕШЕНИЯ О БЮДЖЕТЕ на 2016 год\Доклад о бюджете 2016\смайлы\ccaba052893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7689" y="245791"/>
            <a:ext cx="1644056" cy="134334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76641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1"/>
          <p:cNvGrpSpPr>
            <a:grpSpLocks/>
          </p:cNvGrpSpPr>
          <p:nvPr/>
        </p:nvGrpSpPr>
        <p:grpSpPr bwMode="auto">
          <a:xfrm>
            <a:off x="3845527" y="2244725"/>
            <a:ext cx="2454307" cy="2001838"/>
            <a:chOff x="2195" y="1632"/>
            <a:chExt cx="1487" cy="1261"/>
          </a:xfrm>
        </p:grpSpPr>
        <p:pic>
          <p:nvPicPr>
            <p:cNvPr id="10253" name="Picture 2"/>
            <p:cNvPicPr>
              <a:picLocks noChangeAspect="1" noChangeArrowheads="1"/>
            </p:cNvPicPr>
            <p:nvPr/>
          </p:nvPicPr>
          <p:blipFill>
            <a:blip r:embed="rId3" cstate="print">
              <a:lum bright="36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11" y="1632"/>
              <a:ext cx="1061" cy="12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0254" name="Text Box 3"/>
            <p:cNvSpPr txBox="1">
              <a:spLocks noChangeArrowheads="1"/>
            </p:cNvSpPr>
            <p:nvPr/>
          </p:nvSpPr>
          <p:spPr bwMode="auto">
            <a:xfrm>
              <a:off x="2195" y="1643"/>
              <a:ext cx="1487" cy="10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ru-RU" altLang="ru-RU" sz="2000" b="1" dirty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Бюджет муниципального образования         Красноармейский                       район</a:t>
              </a:r>
            </a:p>
          </p:txBody>
        </p:sp>
      </p:grp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5695950" y="3962401"/>
            <a:ext cx="2971800" cy="10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altLang="ru-RU" sz="20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 на доходы физических лиц</a:t>
            </a:r>
          </a:p>
          <a:p>
            <a:pPr algn="ctr" eaLnBrk="1" hangingPunct="1"/>
            <a:r>
              <a:rPr lang="ru-RU" altLang="ru-RU" sz="20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5757863" y="5410202"/>
            <a:ext cx="2600325" cy="1017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0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Упрощенная система налогообложения</a:t>
            </a:r>
          </a:p>
        </p:txBody>
      </p:sp>
      <p:sp>
        <p:nvSpPr>
          <p:cNvPr id="10245" name="Text Box 6"/>
          <p:cNvSpPr txBox="1">
            <a:spLocks noChangeArrowheads="1"/>
          </p:cNvSpPr>
          <p:nvPr/>
        </p:nvSpPr>
        <p:spPr bwMode="auto">
          <a:xfrm>
            <a:off x="1547812" y="4191000"/>
            <a:ext cx="2600325" cy="710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000" b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Арендная плата за землю</a:t>
            </a:r>
          </a:p>
        </p:txBody>
      </p:sp>
      <p:cxnSp>
        <p:nvCxnSpPr>
          <p:cNvPr id="11271" name="AutoShape 7"/>
          <p:cNvCxnSpPr>
            <a:cxnSpLocks noChangeShapeType="1"/>
          </p:cNvCxnSpPr>
          <p:nvPr/>
        </p:nvCxnSpPr>
        <p:spPr bwMode="auto">
          <a:xfrm flipV="1">
            <a:off x="5014913" y="4494213"/>
            <a:ext cx="1290" cy="685800"/>
          </a:xfrm>
          <a:prstGeom prst="straightConnector1">
            <a:avLst/>
          </a:prstGeom>
          <a:noFill/>
          <a:ln w="25560" cap="sq">
            <a:solidFill>
              <a:srgbClr val="0000FF"/>
            </a:solidFill>
            <a:miter lim="800000"/>
            <a:headEnd/>
            <a:tailEnd type="arrow" w="med" len="med"/>
          </a:ln>
          <a:effectLst>
            <a:outerShdw dist="20160" dir="5400000" algn="ctr" rotWithShape="0">
              <a:srgbClr val="000000">
                <a:alpha val="38034"/>
              </a:srgbClr>
            </a:outerShdw>
          </a:effectLst>
        </p:spPr>
      </p:cxnSp>
      <p:cxnSp>
        <p:nvCxnSpPr>
          <p:cNvPr id="11272" name="AutoShape 8"/>
          <p:cNvCxnSpPr>
            <a:cxnSpLocks noChangeShapeType="1"/>
          </p:cNvCxnSpPr>
          <p:nvPr/>
        </p:nvCxnSpPr>
        <p:spPr bwMode="auto">
          <a:xfrm>
            <a:off x="2847975" y="3200400"/>
            <a:ext cx="1549103" cy="1588"/>
          </a:xfrm>
          <a:prstGeom prst="straightConnector1">
            <a:avLst/>
          </a:prstGeom>
          <a:noFill/>
          <a:ln w="25560" cap="sq">
            <a:solidFill>
              <a:srgbClr val="0000FF"/>
            </a:solidFill>
            <a:miter lim="800000"/>
            <a:headEnd/>
            <a:tailEnd type="arrow" w="med" len="med"/>
          </a:ln>
          <a:effectLst>
            <a:outerShdw dist="20160" dir="5400000" algn="ctr" rotWithShape="0">
              <a:srgbClr val="000000">
                <a:alpha val="38034"/>
              </a:srgbClr>
            </a:outerShdw>
          </a:effectLst>
        </p:spPr>
      </p:cxnSp>
      <p:cxnSp>
        <p:nvCxnSpPr>
          <p:cNvPr id="11273" name="AutoShape 9"/>
          <p:cNvCxnSpPr>
            <a:cxnSpLocks noChangeShapeType="1"/>
          </p:cNvCxnSpPr>
          <p:nvPr/>
        </p:nvCxnSpPr>
        <p:spPr bwMode="auto">
          <a:xfrm flipH="1">
            <a:off x="5634037" y="3124200"/>
            <a:ext cx="1176338" cy="1588"/>
          </a:xfrm>
          <a:prstGeom prst="straightConnector1">
            <a:avLst/>
          </a:prstGeom>
          <a:noFill/>
          <a:ln w="25560" cap="sq">
            <a:solidFill>
              <a:srgbClr val="0000FF"/>
            </a:solidFill>
            <a:miter lim="800000"/>
            <a:headEnd/>
            <a:tailEnd type="arrow" w="med" len="med"/>
          </a:ln>
          <a:effectLst>
            <a:outerShdw dist="20160" dir="5400000" algn="ctr" rotWithShape="0">
              <a:srgbClr val="000000">
                <a:alpha val="38034"/>
              </a:srgbClr>
            </a:outerShdw>
          </a:effectLst>
        </p:spPr>
      </p:cxnSp>
      <p:sp>
        <p:nvSpPr>
          <p:cNvPr id="10249" name="Text Box 10"/>
          <p:cNvSpPr txBox="1">
            <a:spLocks noChangeArrowheads="1"/>
          </p:cNvSpPr>
          <p:nvPr/>
        </p:nvSpPr>
        <p:spPr bwMode="auto">
          <a:xfrm>
            <a:off x="1981200" y="0"/>
            <a:ext cx="5943600" cy="206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3200" b="1" i="1" dirty="0">
                <a:solidFill>
                  <a:srgbClr val="990000"/>
                </a:solidFill>
                <a:latin typeface="Times New Roman" panose="02020603050405020304" pitchFamily="18" charset="0"/>
              </a:rPr>
              <a:t>Основная сумма поступлений запланирована по трем доходным источникам:</a:t>
            </a:r>
          </a:p>
          <a:p>
            <a:pPr eaLnBrk="1" hangingPunct="1"/>
            <a:endParaRPr lang="ru-RU" altLang="ru-RU" sz="3200" b="1" i="1" dirty="0">
              <a:solidFill>
                <a:srgbClr val="99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0250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3163" y="2024065"/>
            <a:ext cx="2105025" cy="185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0251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2133600"/>
            <a:ext cx="222885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0252" name="Picture 1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8137" y="4991100"/>
            <a:ext cx="1795463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335232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>
          <a:xfrm>
            <a:off x="423512" y="0"/>
            <a:ext cx="8592899" cy="1280890"/>
          </a:xfrm>
        </p:spPr>
        <p:txBody>
          <a:bodyPr>
            <a:normAutofit/>
          </a:bodyPr>
          <a:lstStyle/>
          <a:p>
            <a:pPr algn="ctr"/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Объем поступлений налоговых доходов в бюджет</a:t>
            </a:r>
            <a:r>
              <a:rPr lang="en-US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(тыс. руб.)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427485" y="634559"/>
            <a:ext cx="53131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/>
              <a:t>Объем налоговых доходов:</a:t>
            </a:r>
          </a:p>
          <a:p>
            <a:r>
              <a:rPr lang="ru-RU" sz="1200" b="1" dirty="0"/>
              <a:t>2023 год (ожидаемая оценка исполнения) – 843 064,2 тыс. рублей </a:t>
            </a:r>
          </a:p>
          <a:p>
            <a:r>
              <a:rPr lang="ru-RU" sz="1200" b="1" dirty="0"/>
              <a:t>2024 год – 877 149,3 тыс. рублей.</a:t>
            </a:r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8025598"/>
              </p:ext>
            </p:extLst>
          </p:nvPr>
        </p:nvGraphicFramePr>
        <p:xfrm>
          <a:off x="165370" y="486384"/>
          <a:ext cx="9620656" cy="57370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58227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67900900"/>
              </p:ext>
            </p:extLst>
          </p:nvPr>
        </p:nvGraphicFramePr>
        <p:xfrm>
          <a:off x="155644" y="154616"/>
          <a:ext cx="9581744" cy="65282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93511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>
          <a:xfrm>
            <a:off x="1552078" y="68113"/>
            <a:ext cx="8353922" cy="546403"/>
          </a:xfrm>
        </p:spPr>
        <p:txBody>
          <a:bodyPr>
            <a:normAutofit/>
          </a:bodyPr>
          <a:lstStyle/>
          <a:p>
            <a:pPr algn="ctr"/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Объем поступлений неналоговых доходов в бюджет </a:t>
            </a:r>
            <a:r>
              <a:rPr lang="ru-RU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(тыс. руб.)</a:t>
            </a: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555335"/>
              </p:ext>
            </p:extLst>
          </p:nvPr>
        </p:nvGraphicFramePr>
        <p:xfrm>
          <a:off x="126459" y="444500"/>
          <a:ext cx="9779541" cy="61994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6698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636" y="0"/>
            <a:ext cx="9144001" cy="1137313"/>
          </a:xfrm>
        </p:spPr>
        <p:txBody>
          <a:bodyPr>
            <a:normAutofit fontScale="90000"/>
          </a:bodyPr>
          <a:lstStyle/>
          <a:p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неналоговых доходов  в 2024 году      </a:t>
            </a:r>
            <a:b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00000000-0008-0000-03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6006480"/>
              </p:ext>
            </p:extLst>
          </p:nvPr>
        </p:nvGraphicFramePr>
        <p:xfrm>
          <a:off x="136187" y="583660"/>
          <a:ext cx="9479451" cy="5943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393066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"/>
          <p:cNvSpPr txBox="1">
            <a:spLocks noChangeArrowheads="1"/>
          </p:cNvSpPr>
          <p:nvPr/>
        </p:nvSpPr>
        <p:spPr bwMode="auto">
          <a:xfrm>
            <a:off x="495300" y="0"/>
            <a:ext cx="8915400" cy="5897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342900" indent="-341313" algn="ctr">
              <a:spcBef>
                <a:spcPts val="8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sz="3200" b="1" i="1">
                <a:solidFill>
                  <a:srgbClr val="FFFF00"/>
                </a:solidFill>
                <a:latin typeface="Times New Roman" pitchFamily="18" charset="0"/>
              </a:rPr>
              <a:t>    </a:t>
            </a:r>
            <a:r>
              <a:rPr lang="ru-RU" sz="3200" b="1" i="1">
                <a:latin typeface="Times New Roman" pitchFamily="18" charset="0"/>
              </a:rPr>
              <a:t>Основные источники формирования доходов дорожного фонда района</a:t>
            </a:r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577850" y="1417638"/>
            <a:ext cx="8915400" cy="54403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68" name="Oval 3"/>
          <p:cNvSpPr>
            <a:spLocks noChangeArrowheads="1"/>
          </p:cNvSpPr>
          <p:nvPr/>
        </p:nvSpPr>
        <p:spPr bwMode="auto">
          <a:xfrm>
            <a:off x="908050" y="1143000"/>
            <a:ext cx="7924800" cy="1371600"/>
          </a:xfrm>
          <a:prstGeom prst="ellipse">
            <a:avLst/>
          </a:prstGeom>
          <a:solidFill>
            <a:srgbClr val="FF0066"/>
          </a:solidFill>
          <a:ln w="9525">
            <a:noFill/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>
                <a:solidFill>
                  <a:srgbClr val="000000"/>
                </a:solidFill>
              </a:rPr>
              <a:t>Акцизы на автомобильный бензин, </a:t>
            </a: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>
                <a:solidFill>
                  <a:srgbClr val="000000"/>
                </a:solidFill>
              </a:rPr>
              <a:t>прямогонный бензин, дизельное топливо,</a:t>
            </a: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>
                <a:solidFill>
                  <a:srgbClr val="000000"/>
                </a:solidFill>
              </a:rPr>
              <a:t>моторные масла для дизельных и </a:t>
            </a: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>
                <a:solidFill>
                  <a:srgbClr val="000000"/>
                </a:solidFill>
              </a:rPr>
              <a:t>карбюраторных (инжекторных) двигателей</a:t>
            </a:r>
          </a:p>
        </p:txBody>
      </p:sp>
      <p:sp>
        <p:nvSpPr>
          <p:cNvPr id="11269" name="Oval 4"/>
          <p:cNvSpPr>
            <a:spLocks noChangeArrowheads="1"/>
          </p:cNvSpPr>
          <p:nvPr/>
        </p:nvSpPr>
        <p:spPr bwMode="auto">
          <a:xfrm>
            <a:off x="990600" y="3048000"/>
            <a:ext cx="7842250" cy="1143000"/>
          </a:xfrm>
          <a:prstGeom prst="ellipse">
            <a:avLst/>
          </a:prstGeom>
          <a:solidFill>
            <a:srgbClr val="FF0066"/>
          </a:solidFill>
          <a:ln w="9525">
            <a:noFill/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>
                <a:solidFill>
                  <a:srgbClr val="000000"/>
                </a:solidFill>
              </a:rPr>
              <a:t>Норматив отчисления от налога на прибыль</a:t>
            </a:r>
          </a:p>
        </p:txBody>
      </p:sp>
      <p:sp>
        <p:nvSpPr>
          <p:cNvPr id="11270" name="Oval 5"/>
          <p:cNvSpPr>
            <a:spLocks noChangeArrowheads="1"/>
          </p:cNvSpPr>
          <p:nvPr/>
        </p:nvSpPr>
        <p:spPr bwMode="auto">
          <a:xfrm>
            <a:off x="990600" y="4724400"/>
            <a:ext cx="7842250" cy="1600200"/>
          </a:xfrm>
          <a:prstGeom prst="ellipse">
            <a:avLst/>
          </a:prstGeom>
          <a:solidFill>
            <a:srgbClr val="FF0066"/>
          </a:solidFill>
          <a:ln w="9525">
            <a:noFill/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>
                <a:solidFill>
                  <a:srgbClr val="000000"/>
                </a:solidFill>
              </a:rPr>
              <a:t>Межбюджетные трансферты</a:t>
            </a: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>
                <a:solidFill>
                  <a:srgbClr val="000000"/>
                </a:solidFill>
              </a:rPr>
              <a:t>из бюджетов бюджетной системы РФ</a:t>
            </a: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>
                <a:solidFill>
                  <a:srgbClr val="000000"/>
                </a:solidFill>
              </a:rPr>
              <a:t>на обеспечение дорожной деятельности в отношении</a:t>
            </a: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>
                <a:solidFill>
                  <a:srgbClr val="000000"/>
                </a:solidFill>
              </a:rPr>
              <a:t>автомобильных дорог общего пользования</a:t>
            </a:r>
          </a:p>
        </p:txBody>
      </p:sp>
      <p:sp>
        <p:nvSpPr>
          <p:cNvPr id="11271" name="Line 6"/>
          <p:cNvSpPr>
            <a:spLocks noChangeShapeType="1"/>
          </p:cNvSpPr>
          <p:nvPr/>
        </p:nvSpPr>
        <p:spPr bwMode="auto">
          <a:xfrm>
            <a:off x="2641600" y="2590800"/>
            <a:ext cx="1720" cy="457200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2" name="Line 7"/>
          <p:cNvSpPr>
            <a:spLocks noChangeShapeType="1"/>
          </p:cNvSpPr>
          <p:nvPr/>
        </p:nvSpPr>
        <p:spPr bwMode="auto">
          <a:xfrm>
            <a:off x="2393950" y="2819400"/>
            <a:ext cx="495300" cy="1588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3" name="Line 8"/>
          <p:cNvSpPr>
            <a:spLocks noChangeShapeType="1"/>
          </p:cNvSpPr>
          <p:nvPr/>
        </p:nvSpPr>
        <p:spPr bwMode="auto">
          <a:xfrm>
            <a:off x="6604000" y="4267200"/>
            <a:ext cx="1720" cy="381000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4" name="Line 9"/>
          <p:cNvSpPr>
            <a:spLocks noChangeShapeType="1"/>
          </p:cNvSpPr>
          <p:nvPr/>
        </p:nvSpPr>
        <p:spPr bwMode="auto">
          <a:xfrm>
            <a:off x="6356350" y="4419600"/>
            <a:ext cx="495300" cy="1588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Пиксел 12">
    <a:dk1>
      <a:srgbClr val="000000"/>
    </a:dk1>
    <a:lt1>
      <a:srgbClr val="FFFFFF"/>
    </a:lt1>
    <a:dk2>
      <a:srgbClr val="000000"/>
    </a:dk2>
    <a:lt2>
      <a:srgbClr val="00007D"/>
    </a:lt2>
    <a:accent1>
      <a:srgbClr val="9999FF"/>
    </a:accent1>
    <a:accent2>
      <a:srgbClr val="9999CC"/>
    </a:accent2>
    <a:accent3>
      <a:srgbClr val="FFFFFF"/>
    </a:accent3>
    <a:accent4>
      <a:srgbClr val="000000"/>
    </a:accent4>
    <a:accent5>
      <a:srgbClr val="CACAFF"/>
    </a:accent5>
    <a:accent6>
      <a:srgbClr val="8A8AB9"/>
    </a:accent6>
    <a:hlink>
      <a:srgbClr val="666699"/>
    </a:hlink>
    <a:folHlink>
      <a:srgbClr val="CCCCE6"/>
    </a:folHlink>
  </a:clrScheme>
  <a:fontScheme name="Пиксел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3946</TotalTime>
  <Words>1878</Words>
  <Application>Microsoft Office PowerPoint</Application>
  <PresentationFormat>Лист A4 (210x297 мм)</PresentationFormat>
  <Paragraphs>380</Paragraphs>
  <Slides>22</Slides>
  <Notes>19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22</vt:i4>
      </vt:variant>
    </vt:vector>
  </HeadingPairs>
  <TitlesOfParts>
    <vt:vector size="32" baseType="lpstr">
      <vt:lpstr>Arial</vt:lpstr>
      <vt:lpstr>Calibri</vt:lpstr>
      <vt:lpstr>Century Gothic</vt:lpstr>
      <vt:lpstr>Palatino Linotype</vt:lpstr>
      <vt:lpstr>Times New Roman</vt:lpstr>
      <vt:lpstr>Trebuchet MS</vt:lpstr>
      <vt:lpstr>Wingdings</vt:lpstr>
      <vt:lpstr>Wingdings 3</vt:lpstr>
      <vt:lpstr>Легкий дым</vt:lpstr>
      <vt:lpstr>Аспект</vt:lpstr>
      <vt:lpstr>  </vt:lpstr>
      <vt:lpstr>Что такое «Бюджет для граждан»</vt:lpstr>
      <vt:lpstr>Презентация PowerPoint</vt:lpstr>
      <vt:lpstr>Презентация PowerPoint</vt:lpstr>
      <vt:lpstr>Объем поступлений налоговых доходов в бюджет (тыс. руб.)</vt:lpstr>
      <vt:lpstr>Презентация PowerPoint</vt:lpstr>
      <vt:lpstr>Объем поступлений неналоговых доходов в бюджет (тыс. руб.)</vt:lpstr>
      <vt:lpstr>Структура неналоговых доходов  в 2024 году                                                                                 тыс. рублей </vt:lpstr>
      <vt:lpstr>Презентация PowerPoint</vt:lpstr>
      <vt:lpstr>Основные параметры бюджета района   </vt:lpstr>
      <vt:lpstr>Презентация PowerPoint</vt:lpstr>
      <vt:lpstr>Презентация PowerPoint</vt:lpstr>
      <vt:lpstr>Структура расходов </vt:lpstr>
      <vt:lpstr>Презентация PowerPoint</vt:lpstr>
      <vt:lpstr>Презентация PowerPoint</vt:lpstr>
      <vt:lpstr>Презентация PowerPoint</vt:lpstr>
      <vt:lpstr>Муниципальные программы МО Красноармейский район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Пользователь Windows</dc:creator>
  <cp:lastModifiedBy>Pitenko</cp:lastModifiedBy>
  <cp:revision>335</cp:revision>
  <cp:lastPrinted>2023-11-10T05:22:43Z</cp:lastPrinted>
  <dcterms:created xsi:type="dcterms:W3CDTF">2017-11-18T19:42:35Z</dcterms:created>
  <dcterms:modified xsi:type="dcterms:W3CDTF">2023-11-10T05:53:18Z</dcterms:modified>
</cp:coreProperties>
</file>