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6" r:id="rId2"/>
  </p:sldMasterIdLst>
  <p:notesMasterIdLst>
    <p:notesMasterId r:id="rId23"/>
  </p:notesMasterIdLst>
  <p:sldIdLst>
    <p:sldId id="290" r:id="rId3"/>
    <p:sldId id="261" r:id="rId4"/>
    <p:sldId id="260" r:id="rId5"/>
    <p:sldId id="263" r:id="rId6"/>
    <p:sldId id="286" r:id="rId7"/>
    <p:sldId id="287" r:id="rId8"/>
    <p:sldId id="288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4" r:id="rId20"/>
    <p:sldId id="280" r:id="rId21"/>
    <p:sldId id="281" r:id="rId22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520992D-5E3E-4408-93D3-A06D5CF242C7}">
          <p14:sldIdLst>
            <p14:sldId id="290"/>
            <p14:sldId id="261"/>
            <p14:sldId id="260"/>
            <p14:sldId id="263"/>
            <p14:sldId id="286"/>
            <p14:sldId id="287"/>
            <p14:sldId id="288"/>
            <p14:sldId id="282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4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Александровна Егоренко" initials="САЕ" lastIdx="2" clrIdx="0">
    <p:extLst>
      <p:ext uri="{19B8F6BF-5375-455C-9EA6-DF929625EA0E}">
        <p15:presenceInfo xmlns:p15="http://schemas.microsoft.com/office/powerpoint/2012/main" userId="Светлана Александровна Егор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D"/>
    <a:srgbClr val="FF6699"/>
    <a:srgbClr val="79FF86"/>
    <a:srgbClr val="160145"/>
    <a:srgbClr val="F96435"/>
    <a:srgbClr val="110135"/>
    <a:srgbClr val="18014B"/>
    <a:srgbClr val="FBB2A3"/>
    <a:srgbClr val="FF00FF"/>
    <a:srgbClr val="51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7719" autoAdjust="0"/>
  </p:normalViewPr>
  <p:slideViewPr>
    <p:cSldViewPr snapToGrid="0">
      <p:cViewPr varScale="1">
        <p:scale>
          <a:sx n="100" d="100"/>
          <a:sy n="100" d="100"/>
        </p:scale>
        <p:origin x="1692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5-2027%20&#1075;&#1075;\&#1041;&#1102;&#1076;&#1078;&#1077;&#1090;%20&#1076;&#1083;&#1103;%20&#1075;&#1088;&#1072;&#1078;&#1076;&#1072;&#1085;%202025%20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budjet\&#1086;&#1073;&#1097;&#1072;&#1103;%20&#1073;&#1102;&#1076;&#1078;&#1077;&#1090;&#1085;&#1099;&#1081;%20&#1086;&#1090;&#1076;&#1077;&#1083;\&#1056;&#1077;&#1096;&#1077;&#1085;&#1080;&#1077;%20&#1057;&#1086;&#1074;&#1077;&#1090;&#1072;%202021\&#1041;&#1102;&#1076;&#1078;&#1077;&#1090;%20&#1076;&#1083;&#1103;%20&#1075;&#1088;&#1072;&#1078;&#1076;&#1072;&#1085;%202022-2024%20&#1075;&#1075;\&#1051;&#1080;&#1089;&#1090;%20Microsoft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budjet\&#1086;&#1073;&#1097;&#1072;&#1103;%20&#1073;&#1102;&#1076;&#1078;&#1077;&#1090;&#1085;&#1099;&#1081;%20&#1086;&#1090;&#1076;&#1077;&#1083;\&#1056;&#1077;&#1096;&#1077;&#1085;&#1080;&#1077;%20&#1057;&#1086;&#1074;&#1077;&#1090;&#1072;%202021\&#1041;&#1102;&#1076;&#1078;&#1077;&#1090;%20&#1076;&#1083;&#1103;%20&#1075;&#1088;&#1072;&#1078;&#1076;&#1072;&#1085;%202022-2024%20&#1075;&#1075;\&#1051;&#1080;&#1089;&#1090;%20Microsoft%20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4;&#1083;&#1103;%20&#1087;&#1088;&#1086;&#1077;&#1082;&#1090;&#1072;%202023%20&#1075;&#1086;&#1076;&#1072;\&#1041;&#1102;&#1076;&#1078;&#1077;&#1090;%20&#1076;&#1083;&#1103;%20&#1075;&#1088;&#1072;&#1078;&#1076;&#1072;&#1085;%202023-2025%20&#1075;&#1075;\&#1041;&#1102;&#1076;&#1078;&#1077;&#1090;%20&#1076;&#1083;&#1103;%20&#1075;&#1088;&#1072;&#1078;&#1076;&#1072;&#1085;%202023%20&#107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ch-budget\&#1086;&#1073;&#1097;&#1072;&#1103;%20&#1073;&#1102;&#1076;&#1078;&#1077;&#1090;&#1085;&#1099;&#1081;%20&#1086;&#1090;&#1076;&#1077;&#1083;\&#1056;&#1077;&#1096;&#1077;&#1085;&#1080;&#1077;%20&#1057;&#1086;&#1074;&#1077;&#1090;&#1072;%202023\&#1041;&#1102;&#1076;&#1078;&#1077;&#1090;%20&#1076;&#1083;&#1103;%20&#1075;&#1088;&#1072;&#1078;&#1076;&#1072;&#1085;%202024-2026%20&#1075;&#1075;\&#1041;&#1102;&#1076;&#1078;&#1077;&#1090;%20&#1076;&#1083;&#1103;%20&#1075;&#1088;&#1072;&#1078;&#1076;&#1072;&#1085;%202024%20&#1075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5-2027%20&#1075;&#1075;\&#1053;&#1072;&#1089;&#1090;&#1103;%20&#1041;&#1102;&#1076;&#1078;&#1077;&#1090;%20&#1076;&#1083;&#1103;%20&#1075;&#1088;&#1072;&#1078;&#1076;&#1072;&#1085;%202025%20&#1075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5-2027%20&#1075;&#1075;\&#1053;&#1072;&#1089;&#1090;&#1103;%20&#1041;&#1102;&#1076;&#1078;&#1077;&#1090;%20&#1076;&#1083;&#1103;%20&#1075;&#1088;&#1072;&#1078;&#1076;&#1072;&#1085;%202025%20&#1075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serverurm7\&#1054;&#1073;&#1097;&#1080;&#1081;\&#1054;&#1073;&#1097;&#1080;&#1081;&#1054;&#1073;&#1084;&#1077;&#1085;\&#1041;&#1102;&#1076;&#1078;&#1077;&#1090;%20&#1076;&#1083;&#1103;%20&#1075;&#1088;&#1072;&#1078;&#1076;&#1072;&#1085;%202025-2027%20&#1075;&#1075;\&#1053;&#1072;&#1089;&#1090;&#1103;%20&#1041;&#1102;&#1076;&#1078;&#1077;&#1090;%20&#1076;&#1083;&#1103;%20&#1075;&#1088;&#1072;&#1078;&#1076;&#1072;&#1085;%202025%20&#1075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5-2027%20&#1075;&#1075;\&#1041;&#1102;&#1076;&#1078;&#1077;&#1090;%20&#1076;&#1083;&#1103;%20&#1075;&#1088;&#1072;&#1078;&#1076;&#1072;&#1085;%202025%20&#10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5-2027%20&#1075;&#1075;\&#1041;&#1102;&#1076;&#1078;&#1077;&#1090;%20&#1076;&#1083;&#1103;%20&#1075;&#1088;&#1072;&#1078;&#1076;&#1072;&#1085;%202025%20&#1075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2025-2027%20&#1075;&#1075;\&#1041;&#1102;&#1076;&#1078;&#1077;&#1090;%20&#1076;&#1083;&#1103;%20&#1075;&#1088;&#1072;&#1078;&#1076;&#1072;&#1085;%202025%20&#1075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&#1085;&#1072;%202019-2021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erverurm7\&#1086;&#1073;&#1097;&#1080;&#1081;\&#1054;&#1073;&#1097;&#1080;&#1081;&#1054;&#1073;&#1084;&#1077;&#1085;\&#1041;&#1102;&#1076;&#1078;&#1077;&#1090;%20&#1076;&#1083;&#1103;%20&#1075;&#1088;&#1072;&#1078;&#1076;&#1072;&#1085;%20&#1085;&#1072;%202019-2021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Налоговые и неналоговые доходы бюджета муниципального образования Красноармейский район, 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FF"/>
            </a:solidFill>
            <a:ln>
              <a:solidFill>
                <a:schemeClr val="tx1"/>
              </a:solidFill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160145"/>
                </a:solidFill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prst="angle"/>
                <a:contourClr>
                  <a:srgbClr val="16014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AD-4730-AFA0-59037119332A}"/>
              </c:ext>
            </c:extLst>
          </c:dPt>
          <c:dLbls>
            <c:dLbl>
              <c:idx val="0"/>
              <c:layout>
                <c:manualLayout>
                  <c:x val="-4.1055207184941423E-3"/>
                  <c:y val="-3.383299818972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AD-4730-AFA0-59037119332A}"/>
                </c:ext>
              </c:extLst>
            </c:dLbl>
            <c:dLbl>
              <c:idx val="1"/>
              <c:layout>
                <c:manualLayout>
                  <c:x val="1.2316562155482377E-2"/>
                  <c:y val="-2.7862469097419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AD-4730-AFA0-59037119332A}"/>
                </c:ext>
              </c:extLst>
            </c:dLbl>
            <c:dLbl>
              <c:idx val="2"/>
              <c:layout>
                <c:manualLayout>
                  <c:x val="1.3685069061647142E-2"/>
                  <c:y val="-2.985264546152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AD-4730-AFA0-59037119332A}"/>
                </c:ext>
              </c:extLst>
            </c:dLbl>
            <c:dLbl>
              <c:idx val="3"/>
              <c:layout>
                <c:manualLayout>
                  <c:x val="5.4740276246587564E-3"/>
                  <c:y val="-3.1842821825621689E-2"/>
                </c:manualLayout>
              </c:layout>
              <c:tx>
                <c:rich>
                  <a:bodyPr/>
                  <a:lstStyle/>
                  <a:p>
                    <a:fld id="{E64D27D6-415D-44CC-9FA1-6F3F75032ABE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AD-4730-AFA0-59037119332A}"/>
                </c:ext>
              </c:extLst>
            </c:dLbl>
            <c:dLbl>
              <c:idx val="4"/>
              <c:layout>
                <c:manualLayout>
                  <c:x val="1.2316562155482326E-2"/>
                  <c:y val="-3.1842821825621724E-2"/>
                </c:manualLayout>
              </c:layout>
              <c:tx>
                <c:rich>
                  <a:bodyPr/>
                  <a:lstStyle/>
                  <a:p>
                    <a:fld id="{A3133FF5-5210-4D31-A7C7-284AFDEBEE6D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AD-4730-AFA0-590371193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Лист5!$A$3:$E$3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Лист5!$A$4:$E$4</c:f>
              <c:numCache>
                <c:formatCode>#,##0.00</c:formatCode>
                <c:ptCount val="5"/>
                <c:pt idx="0">
                  <c:v>1036598.8</c:v>
                </c:pt>
                <c:pt idx="1">
                  <c:v>1130753.5</c:v>
                </c:pt>
                <c:pt idx="2">
                  <c:v>1202538.3999999999</c:v>
                </c:pt>
                <c:pt idx="3">
                  <c:v>1187732.1000000001</c:v>
                </c:pt>
                <c:pt idx="4">
                  <c:v>1264257.1000000001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D-4730-AFA0-5903711933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3934240"/>
        <c:axId val="573934568"/>
        <c:axId val="0"/>
      </c:bar3DChart>
      <c:catAx>
        <c:axId val="5739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934568"/>
        <c:crosses val="autoZero"/>
        <c:auto val="1"/>
        <c:lblAlgn val="ctr"/>
        <c:lblOffset val="100"/>
        <c:noMultiLvlLbl val="0"/>
      </c:catAx>
      <c:valAx>
        <c:axId val="573934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7393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05945078568514E-2"/>
          <c:y val="2.6986002969995305E-2"/>
          <c:w val="0.78402241818670837"/>
          <c:h val="0.6317244515102313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797040648267456E-2"/>
          <c:y val="0.84280660313249212"/>
          <c:w val="0.78169880413327175"/>
          <c:h val="0.10972624671773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06896100479099"/>
          <c:y val="0.22670083300743663"/>
          <c:w val="0.81673502515375451"/>
          <c:h val="0.76852741738429919"/>
        </c:manualLayout>
      </c:layout>
      <c:pie3DChart>
        <c:varyColors val="1"/>
        <c:ser>
          <c:idx val="0"/>
          <c:order val="0"/>
          <c:tx>
            <c:strRef>
              <c:f>'расходы 1'!$B$2</c:f>
              <c:strCache>
                <c:ptCount val="1"/>
                <c:pt idx="0">
                  <c:v>2025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A9-499D-87E2-E9C07B6A8E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A9-499D-87E2-E9C07B6A8E0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A9-499D-87E2-E9C07B6A8E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A9-499D-87E2-E9C07B6A8E0C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E26B0B-DCCC-4828-9049-D783F7EB33FC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DE5731C-0596-4E0D-AF2A-65CC0F55BB40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A9-499D-87E2-E9C07B6A8E0C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28E3B3-5998-47D0-8D88-18B574D5772F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AE2BBAB-A71A-40EA-ACC0-66CA034128B3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467632545931759"/>
                      <c:h val="0.1554582876357874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A9-499D-87E2-E9C07B6A8E0C}"/>
                </c:ext>
              </c:extLst>
            </c:dLbl>
            <c:dLbl>
              <c:idx val="2"/>
              <c:layout>
                <c:manualLayout>
                  <c:x val="-0.15795586527293845"/>
                  <c:y val="-9.679368996600026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E09A9-2828-4526-BC84-214521EFF097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0F5BB1D7-0738-4533-90A0-A103FCB99364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EA9-499D-87E2-E9C07B6A8E0C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915B02-8F54-4AA4-B094-515FD3615C29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614DBA30-B947-4050-AAEF-7FBCBCBE028F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EA9-499D-87E2-E9C07B6A8E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'расходы 1'!$A$3:$A$6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1'!$B$3:$B$6</c:f>
              <c:numCache>
                <c:formatCode>#,##0.00</c:formatCode>
                <c:ptCount val="4"/>
                <c:pt idx="0">
                  <c:v>224030.6</c:v>
                </c:pt>
                <c:pt idx="1">
                  <c:v>339541.7</c:v>
                </c:pt>
                <c:pt idx="2">
                  <c:v>1728271.9</c:v>
                </c:pt>
                <c:pt idx="3">
                  <c:v>23625.59999999986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'расходы 1'!$J$3:$J$6</c15:f>
                <c15:dlblRangeCache>
                  <c:ptCount val="4"/>
                  <c:pt idx="0">
                    <c:v>9,68%</c:v>
                  </c:pt>
                  <c:pt idx="1">
                    <c:v>14,66%</c:v>
                  </c:pt>
                  <c:pt idx="2">
                    <c:v>74,64%</c:v>
                  </c:pt>
                  <c:pt idx="3">
                    <c:v>1,02%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7EA9-499D-87E2-E9C07B6A8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'расходы 1'!$B$23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42-4CB7-B20C-9C9CC1C52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42-4CB7-B20C-9C9CC1C52CEC}"/>
              </c:ext>
            </c:extLst>
          </c:dPt>
          <c:dPt>
            <c:idx val="2"/>
            <c:bubble3D val="0"/>
            <c:explosion val="34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42-4CB7-B20C-9C9CC1C52CEC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42-4CB7-B20C-9C9CC1C52C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99C10E2-1A40-478B-B8CE-2AEDB7D061A9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 </a:t>
                    </a:r>
                    <a:fld id="{4A3C8F1C-0121-4128-A3C5-5DAC54C08EB6}" type="CATEGORYNAME">
                      <a:rPr lang="ru-RU" baseline="0"/>
                      <a:pPr/>
                      <a:t>[ИМЯ КАТЕГОРИИ]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C42-4CB7-B20C-9C9CC1C52C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6AF66E-6125-4083-8AD0-E4AAB5AA1AE1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 </a:t>
                    </a:r>
                    <a:fld id="{66D26F7E-4AC6-4AFB-9A1A-7FB6575C9833}" type="CATEGORYNAME">
                      <a:rPr lang="ru-RU" baseline="0"/>
                      <a:pPr/>
                      <a:t>[ИМЯ КАТЕГОРИИ]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C42-4CB7-B20C-9C9CC1C52C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FBD34C-2C3E-46CA-B445-E45E94D3B732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 </a:t>
                    </a:r>
                    <a:fld id="{0FBB5CAA-BB70-4435-9CE4-0E11201AAEFE}" type="CATEGORYNAME">
                      <a:rPr lang="ru-RU" baseline="0"/>
                      <a:pPr/>
                      <a:t>[ИМЯ КАТЕГОРИИ]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C42-4CB7-B20C-9C9CC1C52C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8F759E-9A52-4B2F-BFA5-8FB10FF5CDEC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 </a:t>
                    </a:r>
                    <a:fld id="{DC84929A-3D22-4092-B1B1-A8DDCD2E5AE0}" type="CATEGORYNAME">
                      <a:rPr lang="ru-RU" baseline="0"/>
                      <a:pPr/>
                      <a:t>[ИМЯ КАТЕГОРИИ]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C42-4CB7-B20C-9C9CC1C52CE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'расходы 1'!$A$24:$A$27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1'!$B$24:$B$27</c:f>
              <c:numCache>
                <c:formatCode>#,##0.00</c:formatCode>
                <c:ptCount val="4"/>
                <c:pt idx="0">
                  <c:v>189712.3</c:v>
                </c:pt>
                <c:pt idx="1">
                  <c:v>118900.9</c:v>
                </c:pt>
                <c:pt idx="2">
                  <c:v>1785818.3</c:v>
                </c:pt>
                <c:pt idx="3">
                  <c:v>23625.600000000093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'расходы 1'!$K$3:$K$6</c15:f>
                <c15:dlblRangeCache>
                  <c:ptCount val="4"/>
                  <c:pt idx="0">
                    <c:v>8,96%</c:v>
                  </c:pt>
                  <c:pt idx="1">
                    <c:v>5,61%</c:v>
                  </c:pt>
                  <c:pt idx="2">
                    <c:v>84,31%</c:v>
                  </c:pt>
                  <c:pt idx="3">
                    <c:v>1,12%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C42-4CB7-B20C-9C9CC1C52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0670334430958"/>
          <c:y val="3.0947242329709943E-2"/>
          <c:w val="0.81388888888888888"/>
          <c:h val="0.69162593199463351"/>
        </c:manualLayout>
      </c:layout>
      <c:pie3DChart>
        <c:varyColors val="1"/>
        <c:ser>
          <c:idx val="0"/>
          <c:order val="0"/>
          <c:tx>
            <c:strRef>
              <c:f>'расходы 1'!$B$37</c:f>
              <c:strCache>
                <c:ptCount val="1"/>
                <c:pt idx="0">
                  <c:v>2027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4F-490E-837A-9BA7328E4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4F-490E-837A-9BA7328E414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4F-490E-837A-9BA7328E41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4F-490E-837A-9BA7328E414E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D0046D-4B6B-4A18-87FF-F0D4A4E4700F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D984A380-1405-48FC-8618-5B1F08F5320F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64F-490E-837A-9BA7328E414E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39E089-ED39-45D9-9DD9-EAA4B9DCA4C8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2314D48-8689-444B-B422-B5F274D61336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64F-490E-837A-9BA7328E414E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44A8FA-3553-49B8-BE99-A5759880DE14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64D58D9E-EE40-497D-A820-BBF1D8EA81ED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64F-490E-837A-9BA7328E414E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A6D7E8-392D-4933-8E54-C9FE76E378ED}" type="CELLRANGE">
                      <a:rPr lang="en-US" baseline="0"/>
                      <a:pPr>
                        <a:defRPr/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6538C62D-8C2D-4FCD-A607-29A975B81281}" type="CATEGORYNAME">
                      <a:rPr lang="en-US" baseline="0"/>
                      <a:pPr>
                        <a:defRPr/>
                      </a:pPr>
                      <a:t>[ИМЯ КАТЕГОРИИ]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64F-490E-837A-9BA7328E4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'расходы 1'!$A$38:$A$41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'расходы 1'!$B$38:$B$41</c:f>
              <c:numCache>
                <c:formatCode>#,##0.00</c:formatCode>
                <c:ptCount val="4"/>
                <c:pt idx="0">
                  <c:v>202910.5</c:v>
                </c:pt>
                <c:pt idx="1">
                  <c:v>14256.4</c:v>
                </c:pt>
                <c:pt idx="2">
                  <c:v>1821787.8</c:v>
                </c:pt>
                <c:pt idx="3">
                  <c:v>23625.600000000093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'расходы 1'!$L$3:$L$6</c15:f>
                <c15:dlblRangeCache>
                  <c:ptCount val="4"/>
                  <c:pt idx="0">
                    <c:v>9,84%</c:v>
                  </c:pt>
                  <c:pt idx="1">
                    <c:v>0,69%</c:v>
                  </c:pt>
                  <c:pt idx="2">
                    <c:v>88,32%</c:v>
                  </c:pt>
                  <c:pt idx="3">
                    <c:v>1,15%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64F-490E-837A-9BA7328E4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</a:rPr>
              <a:t>Расходы на социальную </a:t>
            </a:r>
          </a:p>
          <a:p>
            <a:pPr>
              <a:defRPr sz="2400"/>
            </a:pPr>
            <a:r>
              <a:rPr lang="ru-RU" sz="2400" b="1" i="1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</a:rPr>
              <a:t>сферу и прочие расходы</a:t>
            </a:r>
            <a:endParaRPr lang="ru-RU" sz="2400" baseline="0">
              <a:solidFill>
                <a:sysClr val="windowText" lastClr="000000"/>
              </a:solidFill>
              <a:effectLst/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'расходы 2'!$A$3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'расходы 2'!$B$2:$D$2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'расходы 2'!$B$3:$D$3</c:f>
              <c:numCache>
                <c:formatCode>#\ ##0.0</c:formatCode>
                <c:ptCount val="3"/>
                <c:pt idx="0">
                  <c:v>3150594.4</c:v>
                </c:pt>
                <c:pt idx="1">
                  <c:v>2826689.6</c:v>
                </c:pt>
                <c:pt idx="2">
                  <c:v>2838276.2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5-42F4-81B5-A3E7BEEEAB3E}"/>
            </c:ext>
          </c:extLst>
        </c:ser>
        <c:ser>
          <c:idx val="1"/>
          <c:order val="1"/>
          <c:tx>
            <c:strRef>
              <c:f>'расходы 2'!$A$4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'расходы 2'!$B$2:$D$2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'расходы 2'!$B$4:$D$4</c:f>
              <c:numCache>
                <c:formatCode>#\ ##0.0</c:formatCode>
                <c:ptCount val="3"/>
                <c:pt idx="0">
                  <c:v>462413.80000000028</c:v>
                </c:pt>
                <c:pt idx="1">
                  <c:v>479099.60000000009</c:v>
                </c:pt>
                <c:pt idx="2">
                  <c:v>488561.19999999972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5-42F4-81B5-A3E7BEEEAB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gapDepth val="86"/>
        <c:shape val="box"/>
        <c:axId val="230324480"/>
        <c:axId val="229653496"/>
        <c:axId val="0"/>
      </c:bar3DChart>
      <c:catAx>
        <c:axId val="23032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9653496"/>
        <c:crosses val="autoZero"/>
        <c:auto val="1"/>
        <c:lblAlgn val="ctr"/>
        <c:lblOffset val="100"/>
        <c:noMultiLvlLbl val="0"/>
      </c:catAx>
      <c:valAx>
        <c:axId val="2296534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303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Структура</a:t>
            </a:r>
            <a:r>
              <a:rPr lang="ru-RU" b="1" baseline="0" dirty="0">
                <a:solidFill>
                  <a:schemeClr val="tx1"/>
                </a:solidFill>
              </a:rPr>
              <a:t> налоговых и неналоговых доходов бюджета муниципального образования Красноармейский район, %</a:t>
            </a:r>
            <a:endParaRPr lang="ru-RU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175767501284828E-2"/>
          <c:y val="4.8586976019992033E-2"/>
          <c:w val="0.88194078673570531"/>
          <c:h val="0.8338250927185147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Лист6!$A$14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5946784371087234E-3"/>
                  <c:y val="-6.172397673841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C-489E-BD73-34885A443B55}"/>
                </c:ext>
              </c:extLst>
            </c:dLbl>
            <c:dLbl>
              <c:idx val="1"/>
              <c:layout>
                <c:manualLayout>
                  <c:x val="2.5946784371086995E-3"/>
                  <c:y val="-6.3594400275939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C-489E-BD73-34885A443B55}"/>
                </c:ext>
              </c:extLst>
            </c:dLbl>
            <c:dLbl>
              <c:idx val="2"/>
              <c:layout>
                <c:manualLayout>
                  <c:x val="3.892017655663061E-3"/>
                  <c:y val="-5.798312966335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C-489E-BD73-34885A443B55}"/>
                </c:ext>
              </c:extLst>
            </c:dLbl>
            <c:dLbl>
              <c:idx val="3"/>
              <c:layout>
                <c:manualLayout>
                  <c:x val="1.2973392185543615E-2"/>
                  <c:y val="-5.985355320088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C-489E-BD73-34885A443B55}"/>
                </c:ext>
              </c:extLst>
            </c:dLbl>
            <c:dLbl>
              <c:idx val="4"/>
              <c:layout>
                <c:manualLayout>
                  <c:x val="1.5568070622652315E-2"/>
                  <c:y val="-6.733524735099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C-489E-BD73-34885A443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Лист6!$B$14:$F$14</c:f>
              <c:numCache>
                <c:formatCode>0.0</c:formatCode>
                <c:ptCount val="5"/>
                <c:pt idx="0">
                  <c:v>2.8</c:v>
                </c:pt>
                <c:pt idx="1">
                  <c:v>1.5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C-489E-BD73-34885A443B55}"/>
            </c:ext>
          </c:extLst>
        </c:ser>
        <c:ser>
          <c:idx val="1"/>
          <c:order val="1"/>
          <c:tx>
            <c:strRef>
              <c:f>Лист6!$A$15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BB2A3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Лист6!$B$15:$F$15</c:f>
              <c:numCache>
                <c:formatCode>0.0</c:formatCode>
                <c:ptCount val="5"/>
                <c:pt idx="0">
                  <c:v>58.4</c:v>
                </c:pt>
                <c:pt idx="1">
                  <c:v>56</c:v>
                </c:pt>
                <c:pt idx="2">
                  <c:v>59.8</c:v>
                </c:pt>
                <c:pt idx="3">
                  <c:v>60.9</c:v>
                </c:pt>
                <c:pt idx="4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C-489E-BD73-34885A443B55}"/>
            </c:ext>
          </c:extLst>
        </c:ser>
        <c:ser>
          <c:idx val="2"/>
          <c:order val="2"/>
          <c:tx>
            <c:strRef>
              <c:f>Лист6!$A$16</c:f>
              <c:strCache>
                <c:ptCount val="1"/>
                <c:pt idx="0">
                  <c:v>Специальные налоговые режимы (УСН,ЕСХН, патентная система)</c:v>
                </c:pt>
              </c:strCache>
            </c:strRef>
          </c:tx>
          <c:spPr>
            <a:solidFill>
              <a:srgbClr val="04E1E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Лист6!$B$16:$F$16</c:f>
              <c:numCache>
                <c:formatCode>0.0</c:formatCode>
                <c:ptCount val="5"/>
                <c:pt idx="0">
                  <c:v>21.5</c:v>
                </c:pt>
                <c:pt idx="1">
                  <c:v>24.7</c:v>
                </c:pt>
                <c:pt idx="2">
                  <c:v>25</c:v>
                </c:pt>
                <c:pt idx="3">
                  <c:v>26.6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C-489E-BD73-34885A443B55}"/>
            </c:ext>
          </c:extLst>
        </c:ser>
        <c:ser>
          <c:idx val="3"/>
          <c:order val="3"/>
          <c:tx>
            <c:strRef>
              <c:f>Лист6!$A$17</c:f>
              <c:strCache>
                <c:ptCount val="1"/>
                <c:pt idx="0">
                  <c:v>аренда земли и имущества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Лист6!$B$17:$F$17</c:f>
              <c:numCache>
                <c:formatCode>0.0</c:formatCode>
                <c:ptCount val="5"/>
                <c:pt idx="0">
                  <c:v>10.9</c:v>
                </c:pt>
                <c:pt idx="1">
                  <c:v>8.5</c:v>
                </c:pt>
                <c:pt idx="2">
                  <c:v>8</c:v>
                </c:pt>
                <c:pt idx="3">
                  <c:v>8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C-489E-BD73-34885A443B55}"/>
            </c:ext>
          </c:extLst>
        </c:ser>
        <c:ser>
          <c:idx val="4"/>
          <c:order val="4"/>
          <c:tx>
            <c:strRef>
              <c:f>Лист6!$A$18</c:f>
              <c:strCache>
                <c:ptCount val="1"/>
                <c:pt idx="0">
                  <c:v>продажа земли и имущенства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5.6112706125828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C-489E-BD73-34885A443B55}"/>
                </c:ext>
              </c:extLst>
            </c:dLbl>
            <c:dLbl>
              <c:idx val="3"/>
              <c:layout>
                <c:manualLayout>
                  <c:x val="6.486696092771789E-2"/>
                  <c:y val="-6.73352473509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C-489E-BD73-34885A443B55}"/>
                </c:ext>
              </c:extLst>
            </c:dLbl>
            <c:dLbl>
              <c:idx val="4"/>
              <c:layout>
                <c:manualLayout>
                  <c:x val="6.0974943272054993E-2"/>
                  <c:y val="-6.73352473509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C-489E-BD73-34885A443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Лист6!$B$18:$F$18</c:f>
              <c:numCache>
                <c:formatCode>0.0</c:formatCode>
                <c:ptCount val="5"/>
                <c:pt idx="0">
                  <c:v>3.5</c:v>
                </c:pt>
                <c:pt idx="1">
                  <c:v>6.7</c:v>
                </c:pt>
                <c:pt idx="2">
                  <c:v>3.6</c:v>
                </c:pt>
                <c:pt idx="3">
                  <c:v>0.8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BC-489E-BD73-34885A443B55}"/>
            </c:ext>
          </c:extLst>
        </c:ser>
        <c:ser>
          <c:idx val="5"/>
          <c:order val="5"/>
          <c:tx>
            <c:strRef>
              <c:f>Лист6!$A$19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5.4488247179283189E-2"/>
                  <c:y val="-3.553804721302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BC-489E-BD73-34885A443B55}"/>
                </c:ext>
              </c:extLst>
            </c:dLbl>
            <c:dLbl>
              <c:idx val="1"/>
              <c:layout>
                <c:manualLayout>
                  <c:x val="5.0596229523619911E-2"/>
                  <c:y val="-2.805635306291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BC-489E-BD73-34885A443B55}"/>
                </c:ext>
              </c:extLst>
            </c:dLbl>
            <c:dLbl>
              <c:idx val="2"/>
              <c:layout>
                <c:manualLayout>
                  <c:x val="5.0596229523620105E-2"/>
                  <c:y val="-1.683388547647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57289856329386E-2"/>
                      <c:h val="3.3134626606023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CBC-489E-BD73-34885A443B55}"/>
                </c:ext>
              </c:extLst>
            </c:dLbl>
            <c:dLbl>
              <c:idx val="3"/>
              <c:layout>
                <c:manualLayout>
                  <c:x val="5.18935687421744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BC-489E-BD73-34885A443B55}"/>
                </c:ext>
              </c:extLst>
            </c:dLbl>
            <c:dLbl>
              <c:idx val="4"/>
              <c:layout>
                <c:manualLayout>
                  <c:x val="4.54068726494026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BC-489E-BD73-34885A443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Лист6!$B$13:$F$13</c:f>
              <c:strCache>
                <c:ptCount val="5"/>
                <c:pt idx="0">
                  <c:v>2023 г. (отчет) </c:v>
                </c:pt>
                <c:pt idx="1">
                  <c:v> 2024 г. (оценка)</c:v>
                </c:pt>
                <c:pt idx="2">
                  <c:v>2025 г.</c:v>
                </c:pt>
                <c:pt idx="3">
                  <c:v> 2026 г. </c:v>
                </c:pt>
                <c:pt idx="4">
                  <c:v>2027 г.</c:v>
                </c:pt>
              </c:strCache>
            </c:strRef>
          </c:cat>
          <c:val>
            <c:numRef>
              <c:f>Лист6!$B$19:$F$19</c:f>
              <c:numCache>
                <c:formatCode>0.0</c:formatCode>
                <c:ptCount val="5"/>
                <c:pt idx="0">
                  <c:v>2.9</c:v>
                </c:pt>
                <c:pt idx="1">
                  <c:v>2.6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BC-489E-BD73-34885A443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344832"/>
        <c:axId val="178345160"/>
        <c:axId val="0"/>
      </c:bar3DChart>
      <c:catAx>
        <c:axId val="17834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45160"/>
        <c:crosses val="autoZero"/>
        <c:auto val="1"/>
        <c:lblAlgn val="ctr"/>
        <c:lblOffset val="100"/>
        <c:noMultiLvlLbl val="0"/>
      </c:catAx>
      <c:valAx>
        <c:axId val="178345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2986533108147945E-3"/>
          <c:y val="0.79181405456864939"/>
          <c:w val="0.99070129578893484"/>
          <c:h val="0.19870068893442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Динамика налоговых и неналоговых доходов бюджета муниципального образования</a:t>
            </a:r>
            <a:r>
              <a:rPr lang="ru-RU" sz="1600" b="1" baseline="0" dirty="0">
                <a:solidFill>
                  <a:schemeClr val="tx1"/>
                </a:solidFill>
              </a:rPr>
              <a:t> Красноармейский район, тыс. рублей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3089216712604465E-4"/>
          <c:y val="4.616506270049588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887658756541296"/>
          <c:y val="1.2435112277631962E-3"/>
          <c:w val="0.82805762561629659"/>
          <c:h val="0.93723957421988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'Лист6 (2)'!$A$4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2.0992179891068338E-3"/>
                  <c:y val="-4.61650627004957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B-4D89-8729-E8DFBE69B11F}"/>
                </c:ext>
              </c:extLst>
            </c:dLbl>
            <c:dLbl>
              <c:idx val="1"/>
              <c:layout>
                <c:manualLayout>
                  <c:x val="-7.1971986330103516E-2"/>
                  <c:y val="-7.8690580344123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3B-4D89-8729-E8DFBE69B11F}"/>
                </c:ext>
              </c:extLst>
            </c:dLbl>
            <c:dLbl>
              <c:idx val="2"/>
              <c:layout>
                <c:manualLayout>
                  <c:x val="-7.3368764496325303E-2"/>
                  <c:y val="-5.8120443277923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B-4D89-8729-E8DFBE69B11F}"/>
                </c:ext>
              </c:extLst>
            </c:dLbl>
            <c:dLbl>
              <c:idx val="3"/>
              <c:layout>
                <c:manualLayout>
                  <c:x val="-7.1971986330103516E-2"/>
                  <c:y val="-9.5670749489648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3B-4D89-8729-E8DFBE69B11F}"/>
                </c:ext>
              </c:extLst>
            </c:dLbl>
            <c:dLbl>
              <c:idx val="4"/>
              <c:layout>
                <c:manualLayout>
                  <c:x val="-7.2049677441669083E-2"/>
                  <c:y val="-7.8690580344125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B-4D89-8729-E8DFBE69B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(2)'!$B$4:$J$4</c:f>
              <c:numCache>
                <c:formatCode>#\ ##0.0</c:formatCode>
                <c:ptCount val="5"/>
                <c:pt idx="0">
                  <c:v>29452.1</c:v>
                </c:pt>
                <c:pt idx="1">
                  <c:v>17000</c:v>
                </c:pt>
                <c:pt idx="2">
                  <c:v>17200</c:v>
                </c:pt>
                <c:pt idx="3">
                  <c:v>17300</c:v>
                </c:pt>
                <c:pt idx="4">
                  <c:v>17400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B-4D89-8729-E8DFBE69B11F}"/>
            </c:ext>
          </c:extLst>
        </c:ser>
        <c:ser>
          <c:idx val="1"/>
          <c:order val="1"/>
          <c:tx>
            <c:strRef>
              <c:f>'Лист6 (2)'!$A$5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4E1EC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(2)'!$B$5:$J$5</c:f>
              <c:numCache>
                <c:formatCode>#\ ##0.0</c:formatCode>
                <c:ptCount val="5"/>
                <c:pt idx="0">
                  <c:v>605024.4</c:v>
                </c:pt>
                <c:pt idx="1">
                  <c:v>632583.9</c:v>
                </c:pt>
                <c:pt idx="2">
                  <c:v>719346.7</c:v>
                </c:pt>
                <c:pt idx="3">
                  <c:v>723305.7</c:v>
                </c:pt>
                <c:pt idx="4">
                  <c:v>779907.6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B-4D89-8729-E8DFBE69B11F}"/>
            </c:ext>
          </c:extLst>
        </c:ser>
        <c:ser>
          <c:idx val="2"/>
          <c:order val="2"/>
          <c:tx>
            <c:strRef>
              <c:f>'Лист6 (2)'!$A$6</c:f>
              <c:strCache>
                <c:ptCount val="1"/>
                <c:pt idx="0">
                  <c:v>Специальные налоговые режимы (УСН,ЕСХН, патентная система)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w="10160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(2)'!$B$6:$J$6</c:f>
              <c:numCache>
                <c:formatCode>#\ ##0.0</c:formatCode>
                <c:ptCount val="5"/>
                <c:pt idx="0">
                  <c:v>222590.7</c:v>
                </c:pt>
                <c:pt idx="1">
                  <c:v>279411</c:v>
                </c:pt>
                <c:pt idx="2">
                  <c:v>300240</c:v>
                </c:pt>
                <c:pt idx="3">
                  <c:v>315950</c:v>
                </c:pt>
                <c:pt idx="4">
                  <c:v>331590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B-4D89-8729-E8DFBE69B11F}"/>
            </c:ext>
          </c:extLst>
        </c:ser>
        <c:ser>
          <c:idx val="3"/>
          <c:order val="3"/>
          <c:tx>
            <c:strRef>
              <c:f>'Лист6 (2)'!$A$7</c:f>
              <c:strCache>
                <c:ptCount val="1"/>
                <c:pt idx="0">
                  <c:v>аренда земли и имущества 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(2)'!$B$7:$J$7</c:f>
              <c:numCache>
                <c:formatCode>#\ ##0.0</c:formatCode>
                <c:ptCount val="5"/>
                <c:pt idx="0">
                  <c:v>112717.3</c:v>
                </c:pt>
                <c:pt idx="1">
                  <c:v>95515.3</c:v>
                </c:pt>
                <c:pt idx="2">
                  <c:v>95887.5</c:v>
                </c:pt>
                <c:pt idx="3">
                  <c:v>94772.7</c:v>
                </c:pt>
                <c:pt idx="4">
                  <c:v>98655.8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3B-4D89-8729-E8DFBE69B11F}"/>
            </c:ext>
          </c:extLst>
        </c:ser>
        <c:ser>
          <c:idx val="4"/>
          <c:order val="4"/>
          <c:tx>
            <c:strRef>
              <c:f>'Лист6 (2)'!$A$8</c:f>
              <c:strCache>
                <c:ptCount val="1"/>
                <c:pt idx="0">
                  <c:v>продажа земли и имущенства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2.2547040773604051E-3"/>
                  <c:y val="-1.9031423427592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B-4D89-8729-E8DFBE69B11F}"/>
                </c:ext>
              </c:extLst>
            </c:dLbl>
            <c:dLbl>
              <c:idx val="1"/>
              <c:layout>
                <c:manualLayout>
                  <c:x val="-3.6126366877994105E-3"/>
                  <c:y val="-3.8062846855184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3B-4D89-8729-E8DFBE69B11F}"/>
                </c:ext>
              </c:extLst>
            </c:dLbl>
            <c:dLbl>
              <c:idx val="2"/>
              <c:layout>
                <c:manualLayout>
                  <c:x val="-1.0134119993921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3B-4D89-8729-E8DFBE69B11F}"/>
                </c:ext>
              </c:extLst>
            </c:dLbl>
            <c:dLbl>
              <c:idx val="3"/>
              <c:layout>
                <c:manualLayout>
                  <c:x val="-7.6122392223442789E-2"/>
                  <c:y val="5.827938174394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3B-4D89-8729-E8DFBE69B11F}"/>
                </c:ext>
              </c:extLst>
            </c:dLbl>
            <c:dLbl>
              <c:idx val="4"/>
              <c:layout>
                <c:manualLayout>
                  <c:x val="-7.7559306725235616E-2"/>
                  <c:y val="6.939049285505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3B-4D89-8729-E8DFBE69B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(2)'!$B$8:$J$8</c:f>
              <c:numCache>
                <c:formatCode>#\ ##0.0</c:formatCode>
                <c:ptCount val="5"/>
                <c:pt idx="0">
                  <c:v>36810.299999999996</c:v>
                </c:pt>
                <c:pt idx="1">
                  <c:v>76213.3</c:v>
                </c:pt>
                <c:pt idx="2">
                  <c:v>43100</c:v>
                </c:pt>
                <c:pt idx="3">
                  <c:v>9100</c:v>
                </c:pt>
                <c:pt idx="4">
                  <c:v>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B-4D89-8729-E8DFBE69B11F}"/>
            </c:ext>
          </c:extLst>
        </c:ser>
        <c:ser>
          <c:idx val="5"/>
          <c:order val="5"/>
          <c:tx>
            <c:strRef>
              <c:f>'Лист6 (2)'!$A$9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rgbClr val="FFD9FF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3.0604896970472498E-3"/>
                  <c:y val="-1.9545056867891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3B-4D89-8729-E8DFBE69B11F}"/>
                </c:ext>
              </c:extLst>
            </c:dLbl>
            <c:dLbl>
              <c:idx val="1"/>
              <c:layout>
                <c:manualLayout>
                  <c:x val="-9.744625784869781E-4"/>
                  <c:y val="-2.159667541557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3B-4D89-8729-E8DFBE69B11F}"/>
                </c:ext>
              </c:extLst>
            </c:dLbl>
            <c:dLbl>
              <c:idx val="2"/>
              <c:layout>
                <c:manualLayout>
                  <c:x val="-1.0134119993921813E-3"/>
                  <c:y val="-2.2108486439195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3B-4D89-8729-E8DFBE69B11F}"/>
                </c:ext>
              </c:extLst>
            </c:dLbl>
            <c:dLbl>
              <c:idx val="3"/>
              <c:layout>
                <c:manualLayout>
                  <c:x val="4.6116114351760635E-4"/>
                  <c:y val="-6.15485564304461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93B-4D89-8729-E8DFBE69B11F}"/>
                </c:ext>
              </c:extLst>
            </c:dLbl>
            <c:dLbl>
              <c:idx val="4"/>
              <c:layout>
                <c:manualLayout>
                  <c:x val="3.0567505526384156E-4"/>
                  <c:y val="3.07815689705436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93B-4D89-8729-E8DFBE69B11F}"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'Лист6 (2)'!$B$3:$J$3</c:f>
              <c:strCache>
                <c:ptCount val="5"/>
                <c:pt idx="0">
                  <c:v>2023 г. (отчет)</c:v>
                </c:pt>
                <c:pt idx="1">
                  <c:v>2024 г. (оценка)</c:v>
                </c:pt>
                <c:pt idx="2">
                  <c:v>2025 г. 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'Лист6 (2)'!$B$9:$J$9</c:f>
              <c:numCache>
                <c:formatCode>#\ ##0.0</c:formatCode>
                <c:ptCount val="5"/>
                <c:pt idx="0">
                  <c:v>30004</c:v>
                </c:pt>
                <c:pt idx="1">
                  <c:v>30030</c:v>
                </c:pt>
                <c:pt idx="2">
                  <c:v>26764.2</c:v>
                </c:pt>
                <c:pt idx="3">
                  <c:v>27303.7</c:v>
                </c:pt>
                <c:pt idx="4">
                  <c:v>28003.7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B-4D89-8729-E8DFBE69B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467296"/>
        <c:axId val="576470904"/>
      </c:barChart>
      <c:catAx>
        <c:axId val="5764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470904"/>
        <c:crosses val="autoZero"/>
        <c:auto val="1"/>
        <c:lblAlgn val="ctr"/>
        <c:lblOffset val="100"/>
        <c:noMultiLvlLbl val="0"/>
      </c:catAx>
      <c:valAx>
        <c:axId val="576470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764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477693129131563E-3"/>
          <c:y val="0.11138684747739866"/>
          <c:w val="0.182599529760369"/>
          <c:h val="0.88277821522309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77152600170506E-2"/>
          <c:y val="1.6254416961130742E-2"/>
          <c:w val="0.56894106906713382"/>
          <c:h val="0.9073500088107355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57152"/>
        <c:axId val="125458688"/>
        <c:axId val="0"/>
      </c:bar3DChart>
      <c:catAx>
        <c:axId val="12545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5458688"/>
        <c:crosses val="autoZero"/>
        <c:auto val="1"/>
        <c:lblAlgn val="ctr"/>
        <c:lblOffset val="100"/>
        <c:noMultiLvlLbl val="0"/>
      </c:catAx>
      <c:valAx>
        <c:axId val="1254586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545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40783363618005"/>
          <c:y val="2.1533158355205598E-2"/>
          <c:w val="0.33285102304991343"/>
          <c:h val="0.15861402483700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4198816072781"/>
          <c:y val="0.14755248951859543"/>
          <c:w val="0.87102013400145872"/>
          <c:h val="0.64446415714690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202 538,4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E2-46AE-9699-13A90C5A256D}"/>
                </c:ext>
              </c:extLst>
            </c:dLbl>
            <c:dLbl>
              <c:idx val="1"/>
              <c:layout>
                <c:manualLayout>
                  <c:x val="2.4536350655511352E-2"/>
                  <c:y val="2.46516618277265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187 732,1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A3-425F-9493-C613548C8980}"/>
                </c:ext>
              </c:extLst>
            </c:dLbl>
            <c:dLbl>
              <c:idx val="2"/>
              <c:layout>
                <c:manualLayout>
                  <c:x val="1.3211881122198319E-2"/>
                  <c:y val="2.46516618277266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264 257,1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6A3-425F-9493-C613548C8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1202538.3999999999</c:v>
                </c:pt>
                <c:pt idx="1">
                  <c:v>1187732.1000000001</c:v>
                </c:pt>
                <c:pt idx="2">
                  <c:v>1264257.1000000001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3-425F-9493-C613548C898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 из других уровней бюджета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2 315 469,8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E2-46AE-9699-13A90C5A25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A3-425F-9493-C613548C89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baseline="0"/>
                      <a:t> 062 580,3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E2-46AE-9699-13A90C5A2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#\ ##0.0</c:formatCode>
                <c:ptCount val="3"/>
                <c:pt idx="0">
                  <c:v>2315469.7999999998</c:v>
                </c:pt>
                <c:pt idx="1">
                  <c:v>2118057.1</c:v>
                </c:pt>
                <c:pt idx="2">
                  <c:v>2062580.3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3-425F-9493-C613548C8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528200"/>
        <c:axId val="227534760"/>
        <c:axId val="0"/>
      </c:bar3DChart>
      <c:catAx>
        <c:axId val="22752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34760"/>
        <c:crosses val="autoZero"/>
        <c:auto val="1"/>
        <c:lblAlgn val="ctr"/>
        <c:lblOffset val="100"/>
        <c:noMultiLvlLbl val="0"/>
      </c:catAx>
      <c:valAx>
        <c:axId val="22753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2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92391295579E-2"/>
          <c:y val="0.81590821558687054"/>
          <c:w val="0.89999986304332047"/>
          <c:h val="0.17176595349926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5.6259897288143047E-2"/>
          <c:w val="0.81388888888888888"/>
          <c:h val="0.691625931994633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F3B63-F38A-499E-AEB8-F32097ED98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43511-14B6-4138-912E-6882A69B2631}">
      <dgm:prSet phldrT="[Текст]" custT="1"/>
      <dgm:spPr/>
      <dgm:t>
        <a:bodyPr/>
        <a:lstStyle/>
        <a:p>
          <a:pPr>
            <a:buNone/>
          </a:pP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Бюджет для граждан» познакомит вас с положениями основного финансового документа Красноармейского района – проекта бюджета района на 20</a:t>
          </a:r>
          <a:r>
            <a:rPr lang="en-US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2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5 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 плановый период 20</a:t>
          </a:r>
          <a:r>
            <a:rPr lang="en-US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и 2027 годов.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F900C675-2F80-4B61-B4B1-B07F7BF56917}" type="parTrans" cxnId="{077F45B5-E9C2-4AA9-AFF7-C00F1A448632}">
      <dgm:prSet/>
      <dgm:spPr/>
      <dgm:t>
        <a:bodyPr/>
        <a:lstStyle/>
        <a:p>
          <a:endParaRPr lang="ru-RU"/>
        </a:p>
      </dgm:t>
    </dgm:pt>
    <dgm:pt modelId="{F7134DE1-4982-47FB-92F5-1FE7EB47391F}" type="sibTrans" cxnId="{077F45B5-E9C2-4AA9-AFF7-C00F1A448632}">
      <dgm:prSet/>
      <dgm:spPr/>
      <dgm:t>
        <a:bodyPr/>
        <a:lstStyle/>
        <a:p>
          <a:endParaRPr lang="ru-RU"/>
        </a:p>
      </dgm:t>
    </dgm:pt>
    <dgm:pt modelId="{771EB335-7161-41AA-9923-21AE36F3E5A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 муниципальным служащим, пенсионерам и другим категориям населения, так как бюджет района затрагивает интересы каждого жителя нашего района, нацелен на получение обратной связи от граждан, которым интересны проблемы финансирования бюджета муниципального образования Красноармейский район.</a:t>
          </a:r>
        </a:p>
      </dgm:t>
    </dgm:pt>
    <dgm:pt modelId="{37366D69-E895-4451-9D1F-BE90C1378A42}" type="parTrans" cxnId="{2EB9BD16-92D6-4C56-AEB2-77ADF3BC3BA6}">
      <dgm:prSet/>
      <dgm:spPr/>
      <dgm:t>
        <a:bodyPr/>
        <a:lstStyle/>
        <a:p>
          <a:endParaRPr lang="ru-RU"/>
        </a:p>
      </dgm:t>
    </dgm:pt>
    <dgm:pt modelId="{8B3D1301-C0C9-4340-B76B-A534C87273F9}" type="sibTrans" cxnId="{2EB9BD16-92D6-4C56-AEB2-77ADF3BC3BA6}">
      <dgm:prSet/>
      <dgm:spPr/>
      <dgm:t>
        <a:bodyPr/>
        <a:lstStyle/>
        <a:p>
          <a:endParaRPr lang="ru-RU"/>
        </a:p>
      </dgm:t>
    </dgm:pt>
    <dgm:pt modelId="{E2202D98-3D3E-4309-85AC-619CB90C0D0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бюджета муниципального образования Красноармейский район мы постарались отразить в доступной для  граждан форме</a:t>
          </a:r>
          <a:r>
            <a:rPr lang="ru-RU" sz="700" b="1" dirty="0"/>
            <a:t>.</a:t>
          </a:r>
        </a:p>
      </dgm:t>
    </dgm:pt>
    <dgm:pt modelId="{81634C38-539A-4D4D-B7B1-B2A0E464AFDE}" type="parTrans" cxnId="{E4748FB4-612A-4659-928F-F92B5D7B8239}">
      <dgm:prSet/>
      <dgm:spPr/>
      <dgm:t>
        <a:bodyPr/>
        <a:lstStyle/>
        <a:p>
          <a:endParaRPr lang="ru-RU"/>
        </a:p>
      </dgm:t>
    </dgm:pt>
    <dgm:pt modelId="{2C81A185-DA85-4AE1-9A41-3E70FEA713E9}" type="sibTrans" cxnId="{E4748FB4-612A-4659-928F-F92B5D7B8239}">
      <dgm:prSet/>
      <dgm:spPr/>
      <dgm:t>
        <a:bodyPr/>
        <a:lstStyle/>
        <a:p>
          <a:endParaRPr lang="ru-RU"/>
        </a:p>
      </dgm:t>
    </dgm:pt>
    <dgm:pt modelId="{26C61129-F484-4C35-91A9-28E3105DEEA0}" type="pres">
      <dgm:prSet presAssocID="{7C5F3B63-F38A-499E-AEB8-F32097ED984E}" presName="Name0" presStyleCnt="0">
        <dgm:presLayoutVars>
          <dgm:dir/>
          <dgm:resizeHandles val="exact"/>
        </dgm:presLayoutVars>
      </dgm:prSet>
      <dgm:spPr/>
    </dgm:pt>
    <dgm:pt modelId="{9C7CF3D9-CAFE-4F94-9C5D-7551A263F07B}" type="pres">
      <dgm:prSet presAssocID="{51043511-14B6-4138-912E-6882A69B2631}" presName="node" presStyleLbl="node1" presStyleIdx="0" presStyleCnt="3" custScaleX="112138" custRadScaleRad="70296" custRadScaleInc="10139">
        <dgm:presLayoutVars>
          <dgm:bulletEnabled val="1"/>
        </dgm:presLayoutVars>
      </dgm:prSet>
      <dgm:spPr/>
    </dgm:pt>
    <dgm:pt modelId="{DA8DCBCA-58A3-4207-8648-C2A86170B9B5}" type="pres">
      <dgm:prSet presAssocID="{F7134DE1-4982-47FB-92F5-1FE7EB47391F}" presName="sibTrans" presStyleLbl="sibTrans2D1" presStyleIdx="0" presStyleCnt="3" custScaleX="102723" custLinFactNeighborX="-38106" custLinFactNeighborY="3858"/>
      <dgm:spPr/>
    </dgm:pt>
    <dgm:pt modelId="{4C4DA6E2-4778-4F77-82EF-4702B35E5BA6}" type="pres">
      <dgm:prSet presAssocID="{F7134DE1-4982-47FB-92F5-1FE7EB47391F}" presName="connectorText" presStyleLbl="sibTrans2D1" presStyleIdx="0" presStyleCnt="3"/>
      <dgm:spPr/>
    </dgm:pt>
    <dgm:pt modelId="{E95624E3-D627-4B91-8E52-BCB2192F2E57}" type="pres">
      <dgm:prSet presAssocID="{771EB335-7161-41AA-9923-21AE36F3E5A0}" presName="node" presStyleLbl="node1" presStyleIdx="1" presStyleCnt="3" custScaleX="129675" custScaleY="181798" custRadScaleRad="85260" custRadScaleInc="213847">
        <dgm:presLayoutVars>
          <dgm:bulletEnabled val="1"/>
        </dgm:presLayoutVars>
      </dgm:prSet>
      <dgm:spPr/>
    </dgm:pt>
    <dgm:pt modelId="{66BE17D3-AC3B-4360-894F-97D5E2BCC515}" type="pres">
      <dgm:prSet presAssocID="{8B3D1301-C0C9-4340-B76B-A534C87273F9}" presName="sibTrans" presStyleLbl="sibTrans2D1" presStyleIdx="1" presStyleCnt="3" custAng="128711" custScaleX="132796" custLinFactNeighborX="0" custLinFactNeighborY="-19290"/>
      <dgm:spPr/>
    </dgm:pt>
    <dgm:pt modelId="{C6F78F0F-3D9E-4B9B-9285-0367EE32E7B0}" type="pres">
      <dgm:prSet presAssocID="{8B3D1301-C0C9-4340-B76B-A534C87273F9}" presName="connectorText" presStyleLbl="sibTrans2D1" presStyleIdx="1" presStyleCnt="3"/>
      <dgm:spPr/>
    </dgm:pt>
    <dgm:pt modelId="{AD754D0D-431D-4271-B384-27F50321FA43}" type="pres">
      <dgm:prSet presAssocID="{E2202D98-3D3E-4309-85AC-619CB90C0D0E}" presName="node" presStyleLbl="node1" presStyleIdx="2" presStyleCnt="3" custScaleX="116389" custScaleY="140355" custRadScaleRad="92368" custRadScaleInc="-224362">
        <dgm:presLayoutVars>
          <dgm:bulletEnabled val="1"/>
        </dgm:presLayoutVars>
      </dgm:prSet>
      <dgm:spPr/>
    </dgm:pt>
    <dgm:pt modelId="{4B91F5A5-068A-40E4-B358-EAAEBC6396B3}" type="pres">
      <dgm:prSet presAssocID="{2C81A185-DA85-4AE1-9A41-3E70FEA713E9}" presName="sibTrans" presStyleLbl="sibTrans2D1" presStyleIdx="2" presStyleCnt="3" custScaleX="112796" custLinFactNeighborX="39888" custLinFactNeighborY="1929"/>
      <dgm:spPr/>
    </dgm:pt>
    <dgm:pt modelId="{E67B8FBF-A64B-4EF7-B730-6BBCBE8E92EA}" type="pres">
      <dgm:prSet presAssocID="{2C81A185-DA85-4AE1-9A41-3E70FEA713E9}" presName="connectorText" presStyleLbl="sibTrans2D1" presStyleIdx="2" presStyleCnt="3"/>
      <dgm:spPr/>
    </dgm:pt>
  </dgm:ptLst>
  <dgm:cxnLst>
    <dgm:cxn modelId="{53764306-2605-4F87-86CC-548F8C857709}" type="presOf" srcId="{8B3D1301-C0C9-4340-B76B-A534C87273F9}" destId="{C6F78F0F-3D9E-4B9B-9285-0367EE32E7B0}" srcOrd="1" destOrd="0" presId="urn:microsoft.com/office/officeart/2005/8/layout/cycle7"/>
    <dgm:cxn modelId="{6D85D20E-DB39-4C05-ACDD-4AF71C32E3F9}" type="presOf" srcId="{7C5F3B63-F38A-499E-AEB8-F32097ED984E}" destId="{26C61129-F484-4C35-91A9-28E3105DEEA0}" srcOrd="0" destOrd="0" presId="urn:microsoft.com/office/officeart/2005/8/layout/cycle7"/>
    <dgm:cxn modelId="{2EB9BD16-92D6-4C56-AEB2-77ADF3BC3BA6}" srcId="{7C5F3B63-F38A-499E-AEB8-F32097ED984E}" destId="{771EB335-7161-41AA-9923-21AE36F3E5A0}" srcOrd="1" destOrd="0" parTransId="{37366D69-E895-4451-9D1F-BE90C1378A42}" sibTransId="{8B3D1301-C0C9-4340-B76B-A534C87273F9}"/>
    <dgm:cxn modelId="{C4FECA28-50CA-4566-AF42-5DF59D733CBA}" type="presOf" srcId="{8B3D1301-C0C9-4340-B76B-A534C87273F9}" destId="{66BE17D3-AC3B-4360-894F-97D5E2BCC515}" srcOrd="0" destOrd="0" presId="urn:microsoft.com/office/officeart/2005/8/layout/cycle7"/>
    <dgm:cxn modelId="{B5636040-891B-4ECC-B6A5-18795D2D7286}" type="presOf" srcId="{771EB335-7161-41AA-9923-21AE36F3E5A0}" destId="{E95624E3-D627-4B91-8E52-BCB2192F2E57}" srcOrd="0" destOrd="0" presId="urn:microsoft.com/office/officeart/2005/8/layout/cycle7"/>
    <dgm:cxn modelId="{CA540F62-CF4F-4CFD-A63C-03928B2AE05B}" type="presOf" srcId="{F7134DE1-4982-47FB-92F5-1FE7EB47391F}" destId="{DA8DCBCA-58A3-4207-8648-C2A86170B9B5}" srcOrd="0" destOrd="0" presId="urn:microsoft.com/office/officeart/2005/8/layout/cycle7"/>
    <dgm:cxn modelId="{74C08C4C-1AC1-4B7B-88BA-21D23C721845}" type="presOf" srcId="{2C81A185-DA85-4AE1-9A41-3E70FEA713E9}" destId="{4B91F5A5-068A-40E4-B358-EAAEBC6396B3}" srcOrd="0" destOrd="0" presId="urn:microsoft.com/office/officeart/2005/8/layout/cycle7"/>
    <dgm:cxn modelId="{1845B557-C766-4C9B-AD95-C3BF450C7175}" type="presOf" srcId="{F7134DE1-4982-47FB-92F5-1FE7EB47391F}" destId="{4C4DA6E2-4778-4F77-82EF-4702B35E5BA6}" srcOrd="1" destOrd="0" presId="urn:microsoft.com/office/officeart/2005/8/layout/cycle7"/>
    <dgm:cxn modelId="{CF29FE79-2D82-4E34-8B67-0535F6A4CAC3}" type="presOf" srcId="{E2202D98-3D3E-4309-85AC-619CB90C0D0E}" destId="{AD754D0D-431D-4271-B384-27F50321FA43}" srcOrd="0" destOrd="0" presId="urn:microsoft.com/office/officeart/2005/8/layout/cycle7"/>
    <dgm:cxn modelId="{32313B83-8137-4148-AB32-CBCB29EBBF67}" type="presOf" srcId="{2C81A185-DA85-4AE1-9A41-3E70FEA713E9}" destId="{E67B8FBF-A64B-4EF7-B730-6BBCBE8E92EA}" srcOrd="1" destOrd="0" presId="urn:microsoft.com/office/officeart/2005/8/layout/cycle7"/>
    <dgm:cxn modelId="{E4748FB4-612A-4659-928F-F92B5D7B8239}" srcId="{7C5F3B63-F38A-499E-AEB8-F32097ED984E}" destId="{E2202D98-3D3E-4309-85AC-619CB90C0D0E}" srcOrd="2" destOrd="0" parTransId="{81634C38-539A-4D4D-B7B1-B2A0E464AFDE}" sibTransId="{2C81A185-DA85-4AE1-9A41-3E70FEA713E9}"/>
    <dgm:cxn modelId="{077F45B5-E9C2-4AA9-AFF7-C00F1A448632}" srcId="{7C5F3B63-F38A-499E-AEB8-F32097ED984E}" destId="{51043511-14B6-4138-912E-6882A69B2631}" srcOrd="0" destOrd="0" parTransId="{F900C675-2F80-4B61-B4B1-B07F7BF56917}" sibTransId="{F7134DE1-4982-47FB-92F5-1FE7EB47391F}"/>
    <dgm:cxn modelId="{8D5B60B6-5308-4245-8682-2F462865D1C5}" type="presOf" srcId="{51043511-14B6-4138-912E-6882A69B2631}" destId="{9C7CF3D9-CAFE-4F94-9C5D-7551A263F07B}" srcOrd="0" destOrd="0" presId="urn:microsoft.com/office/officeart/2005/8/layout/cycle7"/>
    <dgm:cxn modelId="{25620245-B4B4-44B4-9958-3CBBD8673BB5}" type="presParOf" srcId="{26C61129-F484-4C35-91A9-28E3105DEEA0}" destId="{9C7CF3D9-CAFE-4F94-9C5D-7551A263F07B}" srcOrd="0" destOrd="0" presId="urn:microsoft.com/office/officeart/2005/8/layout/cycle7"/>
    <dgm:cxn modelId="{77785B8D-1AB6-4389-940F-FFF91162299C}" type="presParOf" srcId="{26C61129-F484-4C35-91A9-28E3105DEEA0}" destId="{DA8DCBCA-58A3-4207-8648-C2A86170B9B5}" srcOrd="1" destOrd="0" presId="urn:microsoft.com/office/officeart/2005/8/layout/cycle7"/>
    <dgm:cxn modelId="{6702F57D-C5A2-4506-835C-FD05CF08244F}" type="presParOf" srcId="{DA8DCBCA-58A3-4207-8648-C2A86170B9B5}" destId="{4C4DA6E2-4778-4F77-82EF-4702B35E5BA6}" srcOrd="0" destOrd="0" presId="urn:microsoft.com/office/officeart/2005/8/layout/cycle7"/>
    <dgm:cxn modelId="{1E44639C-1E2D-425A-8DBD-C8D6F44F51DC}" type="presParOf" srcId="{26C61129-F484-4C35-91A9-28E3105DEEA0}" destId="{E95624E3-D627-4B91-8E52-BCB2192F2E57}" srcOrd="2" destOrd="0" presId="urn:microsoft.com/office/officeart/2005/8/layout/cycle7"/>
    <dgm:cxn modelId="{3C11603B-BEE4-4416-9039-C3DCB422713E}" type="presParOf" srcId="{26C61129-F484-4C35-91A9-28E3105DEEA0}" destId="{66BE17D3-AC3B-4360-894F-97D5E2BCC515}" srcOrd="3" destOrd="0" presId="urn:microsoft.com/office/officeart/2005/8/layout/cycle7"/>
    <dgm:cxn modelId="{D06EC5A1-3262-4489-8A61-C0076510714C}" type="presParOf" srcId="{66BE17D3-AC3B-4360-894F-97D5E2BCC515}" destId="{C6F78F0F-3D9E-4B9B-9285-0367EE32E7B0}" srcOrd="0" destOrd="0" presId="urn:microsoft.com/office/officeart/2005/8/layout/cycle7"/>
    <dgm:cxn modelId="{5A79915D-4127-42C7-96D2-89DC6AB99CAA}" type="presParOf" srcId="{26C61129-F484-4C35-91A9-28E3105DEEA0}" destId="{AD754D0D-431D-4271-B384-27F50321FA43}" srcOrd="4" destOrd="0" presId="urn:microsoft.com/office/officeart/2005/8/layout/cycle7"/>
    <dgm:cxn modelId="{8365F656-F67F-49EB-AFDE-476F708E27DE}" type="presParOf" srcId="{26C61129-F484-4C35-91A9-28E3105DEEA0}" destId="{4B91F5A5-068A-40E4-B358-EAAEBC6396B3}" srcOrd="5" destOrd="0" presId="urn:microsoft.com/office/officeart/2005/8/layout/cycle7"/>
    <dgm:cxn modelId="{67AD5A12-8A7F-47B6-884D-C9A1EF5582F3}" type="presParOf" srcId="{4B91F5A5-068A-40E4-B358-EAAEBC6396B3}" destId="{E67B8FBF-A64B-4EF7-B730-6BBCBE8E92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A2D02-18A1-4DC4-82A1-93699381C2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5A1816-F488-479E-BD80-5E189AC63ADF}">
      <dgm:prSet phldrT="[Текст]"/>
      <dgm:spPr/>
      <dgm:t>
        <a:bodyPr/>
        <a:lstStyle/>
        <a:p>
          <a:r>
            <a:rPr lang="ru-RU" dirty="0"/>
            <a:t>Обеспечение устойчивости, сбалансированности бюджета</a:t>
          </a:r>
        </a:p>
      </dgm:t>
    </dgm:pt>
    <dgm:pt modelId="{2D7DD033-808B-43FF-881E-F88224841D39}" type="parTrans" cxnId="{5C33CAB4-8FD6-4706-9184-BF66432FB3C7}">
      <dgm:prSet/>
      <dgm:spPr/>
      <dgm:t>
        <a:bodyPr/>
        <a:lstStyle/>
        <a:p>
          <a:endParaRPr lang="ru-RU"/>
        </a:p>
      </dgm:t>
    </dgm:pt>
    <dgm:pt modelId="{BC4257FA-EFF7-430E-8B37-0B8AE285B1C6}" type="sibTrans" cxnId="{5C33CAB4-8FD6-4706-9184-BF66432FB3C7}">
      <dgm:prSet/>
      <dgm:spPr/>
      <dgm:t>
        <a:bodyPr/>
        <a:lstStyle/>
        <a:p>
          <a:endParaRPr lang="ru-RU"/>
        </a:p>
      </dgm:t>
    </dgm:pt>
    <dgm:pt modelId="{77211153-7EF5-48DC-8B19-1494D302D2E9}">
      <dgm:prSet phldrT="[Текст]"/>
      <dgm:spPr/>
      <dgm:t>
        <a:bodyPr/>
        <a:lstStyle/>
        <a:p>
          <a:r>
            <a:rPr lang="ru-RU" dirty="0"/>
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 </a:t>
          </a:r>
        </a:p>
      </dgm:t>
    </dgm:pt>
    <dgm:pt modelId="{C3EF3519-67BE-4399-82E3-719C4973C2AC}" type="parTrans" cxnId="{B3E089A8-C569-4C47-A383-ABF34C9D0272}">
      <dgm:prSet/>
      <dgm:spPr/>
      <dgm:t>
        <a:bodyPr/>
        <a:lstStyle/>
        <a:p>
          <a:endParaRPr lang="ru-RU"/>
        </a:p>
      </dgm:t>
    </dgm:pt>
    <dgm:pt modelId="{4792634A-32E2-4678-B9A0-7B8C1A2F36AC}" type="sibTrans" cxnId="{B3E089A8-C569-4C47-A383-ABF34C9D0272}">
      <dgm:prSet/>
      <dgm:spPr/>
      <dgm:t>
        <a:bodyPr/>
        <a:lstStyle/>
        <a:p>
          <a:endParaRPr lang="ru-RU"/>
        </a:p>
      </dgm:t>
    </dgm:pt>
    <dgm:pt modelId="{090B29FC-D958-4C91-9D8F-9D4ABDCD42DD}">
      <dgm:prSet phldrT="[Текст]"/>
      <dgm:spPr/>
      <dgm:t>
        <a:bodyPr/>
        <a:lstStyle/>
        <a:p>
          <a:r>
            <a:rPr lang="ru-RU" dirty="0"/>
            <a:t>Повышение результативности использования бюджетных ресурсов</a:t>
          </a:r>
        </a:p>
      </dgm:t>
    </dgm:pt>
    <dgm:pt modelId="{1CB4641E-29A3-466C-9A9F-A59F75E647A8}" type="parTrans" cxnId="{DBF0B259-3762-4C9F-872D-EFAD9925A13C}">
      <dgm:prSet/>
      <dgm:spPr/>
      <dgm:t>
        <a:bodyPr/>
        <a:lstStyle/>
        <a:p>
          <a:endParaRPr lang="ru-RU"/>
        </a:p>
      </dgm:t>
    </dgm:pt>
    <dgm:pt modelId="{A021CB22-1771-474C-84D6-79E262A6E97C}" type="sibTrans" cxnId="{DBF0B259-3762-4C9F-872D-EFAD9925A13C}">
      <dgm:prSet/>
      <dgm:spPr/>
      <dgm:t>
        <a:bodyPr/>
        <a:lstStyle/>
        <a:p>
          <a:endParaRPr lang="ru-RU"/>
        </a:p>
      </dgm:t>
    </dgm:pt>
    <dgm:pt modelId="{B6DADFF5-4EB3-4A2B-99D0-4B25654CA82B}" type="pres">
      <dgm:prSet presAssocID="{C01A2D02-18A1-4DC4-82A1-93699381C21B}" presName="Name0" presStyleCnt="0">
        <dgm:presLayoutVars>
          <dgm:chMax val="7"/>
          <dgm:chPref val="7"/>
          <dgm:dir/>
        </dgm:presLayoutVars>
      </dgm:prSet>
      <dgm:spPr/>
    </dgm:pt>
    <dgm:pt modelId="{AD5AA8A7-09D9-4013-943D-49F7D88569FE}" type="pres">
      <dgm:prSet presAssocID="{C01A2D02-18A1-4DC4-82A1-93699381C21B}" presName="Name1" presStyleCnt="0"/>
      <dgm:spPr/>
    </dgm:pt>
    <dgm:pt modelId="{8F5F6045-25A1-423F-B9AF-45C1B1690710}" type="pres">
      <dgm:prSet presAssocID="{C01A2D02-18A1-4DC4-82A1-93699381C21B}" presName="cycle" presStyleCnt="0"/>
      <dgm:spPr/>
    </dgm:pt>
    <dgm:pt modelId="{A9391E81-6CFE-45CE-9633-991B1CEDDBE0}" type="pres">
      <dgm:prSet presAssocID="{C01A2D02-18A1-4DC4-82A1-93699381C21B}" presName="srcNode" presStyleLbl="node1" presStyleIdx="0" presStyleCnt="3"/>
      <dgm:spPr/>
    </dgm:pt>
    <dgm:pt modelId="{C0680749-AFF2-40C8-912B-BF37C4684238}" type="pres">
      <dgm:prSet presAssocID="{C01A2D02-18A1-4DC4-82A1-93699381C21B}" presName="conn" presStyleLbl="parChTrans1D2" presStyleIdx="0" presStyleCnt="1"/>
      <dgm:spPr/>
    </dgm:pt>
    <dgm:pt modelId="{69D6FE4A-D906-4E66-917C-34EBA720FE7F}" type="pres">
      <dgm:prSet presAssocID="{C01A2D02-18A1-4DC4-82A1-93699381C21B}" presName="extraNode" presStyleLbl="node1" presStyleIdx="0" presStyleCnt="3"/>
      <dgm:spPr/>
    </dgm:pt>
    <dgm:pt modelId="{B0509358-057C-4EBE-A566-5AB8A04CFFDE}" type="pres">
      <dgm:prSet presAssocID="{C01A2D02-18A1-4DC4-82A1-93699381C21B}" presName="dstNode" presStyleLbl="node1" presStyleIdx="0" presStyleCnt="3"/>
      <dgm:spPr/>
    </dgm:pt>
    <dgm:pt modelId="{16B4AB25-9C13-4620-BD26-E2F6B335085B}" type="pres">
      <dgm:prSet presAssocID="{225A1816-F488-479E-BD80-5E189AC63ADF}" presName="text_1" presStyleLbl="node1" presStyleIdx="0" presStyleCnt="3">
        <dgm:presLayoutVars>
          <dgm:bulletEnabled val="1"/>
        </dgm:presLayoutVars>
      </dgm:prSet>
      <dgm:spPr/>
    </dgm:pt>
    <dgm:pt modelId="{F8698634-E938-45D4-95DD-8711C33E7AA4}" type="pres">
      <dgm:prSet presAssocID="{225A1816-F488-479E-BD80-5E189AC63ADF}" presName="accent_1" presStyleCnt="0"/>
      <dgm:spPr/>
    </dgm:pt>
    <dgm:pt modelId="{2FDE30B4-DBF6-4B50-9062-3C6B67F40DF8}" type="pres">
      <dgm:prSet presAssocID="{225A1816-F488-479E-BD80-5E189AC63ADF}" presName="accentRepeatNode" presStyleLbl="solidFgAcc1" presStyleIdx="0" presStyleCnt="3"/>
      <dgm:spPr/>
    </dgm:pt>
    <dgm:pt modelId="{C98D5438-BB9D-4E7E-9177-BA3D8D414042}" type="pres">
      <dgm:prSet presAssocID="{77211153-7EF5-48DC-8B19-1494D302D2E9}" presName="text_2" presStyleLbl="node1" presStyleIdx="1" presStyleCnt="3">
        <dgm:presLayoutVars>
          <dgm:bulletEnabled val="1"/>
        </dgm:presLayoutVars>
      </dgm:prSet>
      <dgm:spPr/>
    </dgm:pt>
    <dgm:pt modelId="{502CC003-C926-4E37-8C7C-790C65500E7C}" type="pres">
      <dgm:prSet presAssocID="{77211153-7EF5-48DC-8B19-1494D302D2E9}" presName="accent_2" presStyleCnt="0"/>
      <dgm:spPr/>
    </dgm:pt>
    <dgm:pt modelId="{50B5A586-045E-4614-A920-03A3439B6543}" type="pres">
      <dgm:prSet presAssocID="{77211153-7EF5-48DC-8B19-1494D302D2E9}" presName="accentRepeatNode" presStyleLbl="solidFgAcc1" presStyleIdx="1" presStyleCnt="3"/>
      <dgm:spPr/>
    </dgm:pt>
    <dgm:pt modelId="{DBF53588-D4BD-45F4-970C-F3B48030E527}" type="pres">
      <dgm:prSet presAssocID="{090B29FC-D958-4C91-9D8F-9D4ABDCD42DD}" presName="text_3" presStyleLbl="node1" presStyleIdx="2" presStyleCnt="3">
        <dgm:presLayoutVars>
          <dgm:bulletEnabled val="1"/>
        </dgm:presLayoutVars>
      </dgm:prSet>
      <dgm:spPr/>
    </dgm:pt>
    <dgm:pt modelId="{2F38573D-D93A-4BD8-BA9D-CAA1039B590B}" type="pres">
      <dgm:prSet presAssocID="{090B29FC-D958-4C91-9D8F-9D4ABDCD42DD}" presName="accent_3" presStyleCnt="0"/>
      <dgm:spPr/>
    </dgm:pt>
    <dgm:pt modelId="{6D12DB44-212B-42BD-8B3C-E82BB64C67F0}" type="pres">
      <dgm:prSet presAssocID="{090B29FC-D958-4C91-9D8F-9D4ABDCD42DD}" presName="accentRepeatNode" presStyleLbl="solidFgAcc1" presStyleIdx="2" presStyleCnt="3"/>
      <dgm:spPr/>
    </dgm:pt>
  </dgm:ptLst>
  <dgm:cxnLst>
    <dgm:cxn modelId="{3BE7D92E-E2FF-4994-B538-C31219DDEC47}" type="presOf" srcId="{C01A2D02-18A1-4DC4-82A1-93699381C21B}" destId="{B6DADFF5-4EB3-4A2B-99D0-4B25654CA82B}" srcOrd="0" destOrd="0" presId="urn:microsoft.com/office/officeart/2008/layout/VerticalCurvedList"/>
    <dgm:cxn modelId="{DBF0B259-3762-4C9F-872D-EFAD9925A13C}" srcId="{C01A2D02-18A1-4DC4-82A1-93699381C21B}" destId="{090B29FC-D958-4C91-9D8F-9D4ABDCD42DD}" srcOrd="2" destOrd="0" parTransId="{1CB4641E-29A3-466C-9A9F-A59F75E647A8}" sibTransId="{A021CB22-1771-474C-84D6-79E262A6E97C}"/>
    <dgm:cxn modelId="{FA605B93-542B-4156-8F26-C761FF11E9E9}" type="presOf" srcId="{225A1816-F488-479E-BD80-5E189AC63ADF}" destId="{16B4AB25-9C13-4620-BD26-E2F6B335085B}" srcOrd="0" destOrd="0" presId="urn:microsoft.com/office/officeart/2008/layout/VerticalCurvedList"/>
    <dgm:cxn modelId="{B3E089A8-C569-4C47-A383-ABF34C9D0272}" srcId="{C01A2D02-18A1-4DC4-82A1-93699381C21B}" destId="{77211153-7EF5-48DC-8B19-1494D302D2E9}" srcOrd="1" destOrd="0" parTransId="{C3EF3519-67BE-4399-82E3-719C4973C2AC}" sibTransId="{4792634A-32E2-4678-B9A0-7B8C1A2F36AC}"/>
    <dgm:cxn modelId="{5C33CAB4-8FD6-4706-9184-BF66432FB3C7}" srcId="{C01A2D02-18A1-4DC4-82A1-93699381C21B}" destId="{225A1816-F488-479E-BD80-5E189AC63ADF}" srcOrd="0" destOrd="0" parTransId="{2D7DD033-808B-43FF-881E-F88224841D39}" sibTransId="{BC4257FA-EFF7-430E-8B37-0B8AE285B1C6}"/>
    <dgm:cxn modelId="{CE11ECDC-02D4-4D80-96CD-CA03CB287FE6}" type="presOf" srcId="{090B29FC-D958-4C91-9D8F-9D4ABDCD42DD}" destId="{DBF53588-D4BD-45F4-970C-F3B48030E527}" srcOrd="0" destOrd="0" presId="urn:microsoft.com/office/officeart/2008/layout/VerticalCurvedList"/>
    <dgm:cxn modelId="{EDFDCDF0-CCC3-4403-AC7C-31A7CB3D4564}" type="presOf" srcId="{BC4257FA-EFF7-430E-8B37-0B8AE285B1C6}" destId="{C0680749-AFF2-40C8-912B-BF37C4684238}" srcOrd="0" destOrd="0" presId="urn:microsoft.com/office/officeart/2008/layout/VerticalCurvedList"/>
    <dgm:cxn modelId="{8EECE4FE-B807-4010-AB82-3258FC959D0A}" type="presOf" srcId="{77211153-7EF5-48DC-8B19-1494D302D2E9}" destId="{C98D5438-BB9D-4E7E-9177-BA3D8D414042}" srcOrd="0" destOrd="0" presId="urn:microsoft.com/office/officeart/2008/layout/VerticalCurvedList"/>
    <dgm:cxn modelId="{9C4AE404-DA4B-44EA-B70D-3254459EB3EE}" type="presParOf" srcId="{B6DADFF5-4EB3-4A2B-99D0-4B25654CA82B}" destId="{AD5AA8A7-09D9-4013-943D-49F7D88569FE}" srcOrd="0" destOrd="0" presId="urn:microsoft.com/office/officeart/2008/layout/VerticalCurvedList"/>
    <dgm:cxn modelId="{437152EE-FCA6-4235-A0FF-281D6A79A12C}" type="presParOf" srcId="{AD5AA8A7-09D9-4013-943D-49F7D88569FE}" destId="{8F5F6045-25A1-423F-B9AF-45C1B1690710}" srcOrd="0" destOrd="0" presId="urn:microsoft.com/office/officeart/2008/layout/VerticalCurvedList"/>
    <dgm:cxn modelId="{11326B1F-8CC6-4F8B-AFFE-E13BE6423A15}" type="presParOf" srcId="{8F5F6045-25A1-423F-B9AF-45C1B1690710}" destId="{A9391E81-6CFE-45CE-9633-991B1CEDDBE0}" srcOrd="0" destOrd="0" presId="urn:microsoft.com/office/officeart/2008/layout/VerticalCurvedList"/>
    <dgm:cxn modelId="{26616EEC-9B7F-4784-B0FF-61F87791E13B}" type="presParOf" srcId="{8F5F6045-25A1-423F-B9AF-45C1B1690710}" destId="{C0680749-AFF2-40C8-912B-BF37C4684238}" srcOrd="1" destOrd="0" presId="urn:microsoft.com/office/officeart/2008/layout/VerticalCurvedList"/>
    <dgm:cxn modelId="{55D3E03A-A1F0-449D-90F2-8EEB23CF3F0B}" type="presParOf" srcId="{8F5F6045-25A1-423F-B9AF-45C1B1690710}" destId="{69D6FE4A-D906-4E66-917C-34EBA720FE7F}" srcOrd="2" destOrd="0" presId="urn:microsoft.com/office/officeart/2008/layout/VerticalCurvedList"/>
    <dgm:cxn modelId="{E2357048-21C8-4F8C-89E0-BD90F87F185E}" type="presParOf" srcId="{8F5F6045-25A1-423F-B9AF-45C1B1690710}" destId="{B0509358-057C-4EBE-A566-5AB8A04CFFDE}" srcOrd="3" destOrd="0" presId="urn:microsoft.com/office/officeart/2008/layout/VerticalCurvedList"/>
    <dgm:cxn modelId="{DDBFF7B5-3E49-451D-A245-956EF6CBFB35}" type="presParOf" srcId="{AD5AA8A7-09D9-4013-943D-49F7D88569FE}" destId="{16B4AB25-9C13-4620-BD26-E2F6B335085B}" srcOrd="1" destOrd="0" presId="urn:microsoft.com/office/officeart/2008/layout/VerticalCurvedList"/>
    <dgm:cxn modelId="{D8ABC6BC-0FE5-4C4D-8465-BA4E4ED46A83}" type="presParOf" srcId="{AD5AA8A7-09D9-4013-943D-49F7D88569FE}" destId="{F8698634-E938-45D4-95DD-8711C33E7AA4}" srcOrd="2" destOrd="0" presId="urn:microsoft.com/office/officeart/2008/layout/VerticalCurvedList"/>
    <dgm:cxn modelId="{6F5CDAF7-5B3D-4D62-B742-7072C735A58F}" type="presParOf" srcId="{F8698634-E938-45D4-95DD-8711C33E7AA4}" destId="{2FDE30B4-DBF6-4B50-9062-3C6B67F40DF8}" srcOrd="0" destOrd="0" presId="urn:microsoft.com/office/officeart/2008/layout/VerticalCurvedList"/>
    <dgm:cxn modelId="{A1FF71FA-6504-4437-B393-CD874385CA38}" type="presParOf" srcId="{AD5AA8A7-09D9-4013-943D-49F7D88569FE}" destId="{C98D5438-BB9D-4E7E-9177-BA3D8D414042}" srcOrd="3" destOrd="0" presId="urn:microsoft.com/office/officeart/2008/layout/VerticalCurvedList"/>
    <dgm:cxn modelId="{8F72AD66-1E93-4FFC-A35F-242E37AD59F2}" type="presParOf" srcId="{AD5AA8A7-09D9-4013-943D-49F7D88569FE}" destId="{502CC003-C926-4E37-8C7C-790C65500E7C}" srcOrd="4" destOrd="0" presId="urn:microsoft.com/office/officeart/2008/layout/VerticalCurvedList"/>
    <dgm:cxn modelId="{B20FF397-3455-4097-9135-A2E66451E613}" type="presParOf" srcId="{502CC003-C926-4E37-8C7C-790C65500E7C}" destId="{50B5A586-045E-4614-A920-03A3439B6543}" srcOrd="0" destOrd="0" presId="urn:microsoft.com/office/officeart/2008/layout/VerticalCurvedList"/>
    <dgm:cxn modelId="{5F1278A0-121A-435C-B4CD-A335E2513323}" type="presParOf" srcId="{AD5AA8A7-09D9-4013-943D-49F7D88569FE}" destId="{DBF53588-D4BD-45F4-970C-F3B48030E527}" srcOrd="5" destOrd="0" presId="urn:microsoft.com/office/officeart/2008/layout/VerticalCurvedList"/>
    <dgm:cxn modelId="{2ACA68BB-5D47-4B08-8EEF-7C7CA1B46A53}" type="presParOf" srcId="{AD5AA8A7-09D9-4013-943D-49F7D88569FE}" destId="{2F38573D-D93A-4BD8-BA9D-CAA1039B590B}" srcOrd="6" destOrd="0" presId="urn:microsoft.com/office/officeart/2008/layout/VerticalCurvedList"/>
    <dgm:cxn modelId="{22207D3A-3460-4B57-9D31-ADA938DBE749}" type="presParOf" srcId="{2F38573D-D93A-4BD8-BA9D-CAA1039B590B}" destId="{6D12DB44-212B-42BD-8B3C-E82BB64C6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CF3D9-CAFE-4F94-9C5D-7551A263F07B}">
      <dsp:nvSpPr>
        <dsp:cNvPr id="0" name=""/>
        <dsp:cNvSpPr/>
      </dsp:nvSpPr>
      <dsp:spPr>
        <a:xfrm>
          <a:off x="2665484" y="522284"/>
          <a:ext cx="3165892" cy="141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Бюджет для граждан» познакомит вас с положениями основного финансового документа Красноармейского района – проекта бюджета района на 20</a:t>
          </a:r>
          <a:r>
            <a:rPr lang="en-US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2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rPr>
            <a:t>5 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 плановый период 20</a:t>
          </a:r>
          <a:r>
            <a:rPr lang="en-US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alt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и 2027 годов.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06828" y="563628"/>
        <a:ext cx="3083204" cy="1328917"/>
      </dsp:txXfrm>
    </dsp:sp>
    <dsp:sp modelId="{DA8DCBCA-58A3-4207-8648-C2A86170B9B5}">
      <dsp:nvSpPr>
        <dsp:cNvPr id="0" name=""/>
        <dsp:cNvSpPr/>
      </dsp:nvSpPr>
      <dsp:spPr>
        <a:xfrm rot="7831113">
          <a:off x="2633188" y="2075588"/>
          <a:ext cx="799234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781406" y="2174400"/>
        <a:ext cx="502798" cy="296437"/>
      </dsp:txXfrm>
    </dsp:sp>
    <dsp:sp modelId="{E95624E3-D627-4B91-8E52-BCB2192F2E57}">
      <dsp:nvSpPr>
        <dsp:cNvPr id="0" name=""/>
        <dsp:cNvSpPr/>
      </dsp:nvSpPr>
      <dsp:spPr>
        <a:xfrm>
          <a:off x="86236" y="2673226"/>
          <a:ext cx="3660998" cy="2566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 муниципальным служащим, пенсионерам и другим категориям населения, так как бюджет района затрагивает интересы каждого жителя нашего района, нацелен на получение обратной связи от граждан, которым интересны проблемы финансирования бюджета муниципального образования Красноармейский район.</a:t>
          </a:r>
        </a:p>
      </dsp:txBody>
      <dsp:txXfrm>
        <a:off x="161399" y="2748389"/>
        <a:ext cx="3510672" cy="2415944"/>
      </dsp:txXfrm>
    </dsp:sp>
    <dsp:sp modelId="{66BE17D3-AC3B-4360-894F-97D5E2BCC515}">
      <dsp:nvSpPr>
        <dsp:cNvPr id="0" name=""/>
        <dsp:cNvSpPr/>
      </dsp:nvSpPr>
      <dsp:spPr>
        <a:xfrm rot="21585567">
          <a:off x="3757493" y="3515810"/>
          <a:ext cx="1033216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905711" y="3614622"/>
        <a:ext cx="736780" cy="296437"/>
      </dsp:txXfrm>
    </dsp:sp>
    <dsp:sp modelId="{AD754D0D-431D-4271-B384-27F50321FA43}">
      <dsp:nvSpPr>
        <dsp:cNvPr id="0" name=""/>
        <dsp:cNvSpPr/>
      </dsp:nvSpPr>
      <dsp:spPr>
        <a:xfrm>
          <a:off x="4800968" y="2777115"/>
          <a:ext cx="3285907" cy="1981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бюджета муниципального образования Красноармейский район мы постарались отразить в доступной для  граждан форме</a:t>
          </a:r>
          <a:r>
            <a:rPr lang="ru-RU" sz="700" b="1" kern="1200" dirty="0"/>
            <a:t>.</a:t>
          </a:r>
        </a:p>
      </dsp:txBody>
      <dsp:txXfrm>
        <a:off x="4858997" y="2835144"/>
        <a:ext cx="3169849" cy="1865200"/>
      </dsp:txXfrm>
    </dsp:sp>
    <dsp:sp modelId="{4B91F5A5-068A-40E4-B358-EAAEBC6396B3}">
      <dsp:nvSpPr>
        <dsp:cNvPr id="0" name=""/>
        <dsp:cNvSpPr/>
      </dsp:nvSpPr>
      <dsp:spPr>
        <a:xfrm rot="13749427">
          <a:off x="5094606" y="2118002"/>
          <a:ext cx="877607" cy="4940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242824" y="2216814"/>
        <a:ext cx="581171" cy="29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80749-AFF2-40C8-912B-BF37C4684238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4AB25-9C13-4620-BD26-E2F6B335085B}">
      <dsp:nvSpPr>
        <dsp:cNvPr id="0" name=""/>
        <dsp:cNvSpPr/>
      </dsp:nvSpPr>
      <dsp:spPr>
        <a:xfrm>
          <a:off x="611311" y="440266"/>
          <a:ext cx="5932153" cy="880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устойчивости, сбалансированности бюджета</a:t>
          </a:r>
        </a:p>
      </dsp:txBody>
      <dsp:txXfrm>
        <a:off x="611311" y="440266"/>
        <a:ext cx="5932153" cy="880533"/>
      </dsp:txXfrm>
    </dsp:sp>
    <dsp:sp modelId="{2FDE30B4-DBF6-4B50-9062-3C6B67F40DF8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5438-BB9D-4E7E-9177-BA3D8D414042}">
      <dsp:nvSpPr>
        <dsp:cNvPr id="0" name=""/>
        <dsp:cNvSpPr/>
      </dsp:nvSpPr>
      <dsp:spPr>
        <a:xfrm>
          <a:off x="931385" y="1761066"/>
          <a:ext cx="5612079" cy="880533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 </a:t>
          </a:r>
        </a:p>
      </dsp:txBody>
      <dsp:txXfrm>
        <a:off x="931385" y="1761066"/>
        <a:ext cx="5612079" cy="880533"/>
      </dsp:txXfrm>
    </dsp:sp>
    <dsp:sp modelId="{50B5A586-045E-4614-A920-03A3439B6543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53588-D4BD-45F4-970C-F3B48030E527}">
      <dsp:nvSpPr>
        <dsp:cNvPr id="0" name=""/>
        <dsp:cNvSpPr/>
      </dsp:nvSpPr>
      <dsp:spPr>
        <a:xfrm>
          <a:off x="611311" y="3081866"/>
          <a:ext cx="5932153" cy="880533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 результативности использования бюджетных ресурсов</a:t>
          </a:r>
        </a:p>
      </dsp:txBody>
      <dsp:txXfrm>
        <a:off x="611311" y="3081866"/>
        <a:ext cx="5932153" cy="880533"/>
      </dsp:txXfrm>
    </dsp:sp>
    <dsp:sp modelId="{6D12DB44-212B-42BD-8B3C-E82BB64C67F0}">
      <dsp:nvSpPr>
        <dsp:cNvPr id="0" name=""/>
        <dsp:cNvSpPr/>
      </dsp:nvSpPr>
      <dsp:spPr>
        <a:xfrm>
          <a:off x="60978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0.22943</cdr:x>
      <cdr:y>0.14043</cdr:y>
    </cdr:from>
    <cdr:to>
      <cdr:x>0.32137</cdr:x>
      <cdr:y>0.17589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05FE55-0B36-47A1-BADE-B79C94BD64FD}"/>
            </a:ext>
          </a:extLst>
        </cdr:cNvPr>
        <cdr:cNvSpPr txBox="1"/>
      </cdr:nvSpPr>
      <cdr:spPr>
        <a:xfrm xmlns:a="http://schemas.openxmlformats.org/drawingml/2006/main">
          <a:off x="2208908" y="963038"/>
          <a:ext cx="885217" cy="243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0.20114</cdr:x>
      <cdr:y>0.19007</cdr:y>
    </cdr:from>
    <cdr:to>
      <cdr:x>0.30723</cdr:x>
      <cdr:y>0.22837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6B0B66D-CFC1-4BDD-BC44-A67DBA565440}"/>
            </a:ext>
          </a:extLst>
        </cdr:cNvPr>
        <cdr:cNvSpPr txBox="1"/>
      </cdr:nvSpPr>
      <cdr:spPr>
        <a:xfrm xmlns:a="http://schemas.openxmlformats.org/drawingml/2006/main">
          <a:off x="1936533" y="1303507"/>
          <a:ext cx="1021404" cy="26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u="sng" dirty="0">
              <a:solidFill>
                <a:srgbClr val="FF0000"/>
              </a:solidFill>
            </a:rPr>
            <a:t>1 036 598,8</a:t>
          </a:r>
        </a:p>
      </cdr:txBody>
    </cdr:sp>
  </cdr:relSizeAnchor>
  <cdr:relSizeAnchor xmlns:cdr="http://schemas.openxmlformats.org/drawingml/2006/chartDrawing">
    <cdr:from>
      <cdr:x>0.69803</cdr:x>
      <cdr:y>0.09504</cdr:y>
    </cdr:from>
    <cdr:to>
      <cdr:x>0.80412</cdr:x>
      <cdr:y>0.12624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D238A8D-0C00-47E4-B026-CB2EED3D8754}"/>
            </a:ext>
          </a:extLst>
        </cdr:cNvPr>
        <cdr:cNvSpPr txBox="1"/>
      </cdr:nvSpPr>
      <cdr:spPr>
        <a:xfrm xmlns:a="http://schemas.openxmlformats.org/drawingml/2006/main">
          <a:off x="6720557" y="651754"/>
          <a:ext cx="1021404" cy="214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u="sng" dirty="0">
              <a:solidFill>
                <a:srgbClr val="FF0000"/>
              </a:solidFill>
            </a:rPr>
            <a:t>1 187 732,1</a:t>
          </a:r>
        </a:p>
      </cdr:txBody>
    </cdr:sp>
  </cdr:relSizeAnchor>
  <cdr:relSizeAnchor xmlns:cdr="http://schemas.openxmlformats.org/drawingml/2006/chartDrawing">
    <cdr:from>
      <cdr:x>0.53155</cdr:x>
      <cdr:y>0.08574</cdr:y>
    </cdr:from>
    <cdr:to>
      <cdr:x>0.63763</cdr:x>
      <cdr:y>0.12199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75D5AFD-F603-4FBC-B938-73179722ED66}"/>
            </a:ext>
          </a:extLst>
        </cdr:cNvPr>
        <cdr:cNvSpPr txBox="1"/>
      </cdr:nvSpPr>
      <cdr:spPr>
        <a:xfrm xmlns:a="http://schemas.openxmlformats.org/drawingml/2006/main">
          <a:off x="5117654" y="587983"/>
          <a:ext cx="1021404" cy="24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u="sng" dirty="0">
              <a:solidFill>
                <a:srgbClr val="FF0000"/>
              </a:solidFill>
            </a:rPr>
            <a:t>1 202 538,4</a:t>
          </a:r>
        </a:p>
      </cdr:txBody>
    </cdr:sp>
  </cdr:relSizeAnchor>
  <cdr:relSizeAnchor xmlns:cdr="http://schemas.openxmlformats.org/drawingml/2006/chartDrawing">
    <cdr:from>
      <cdr:x>0.36579</cdr:x>
      <cdr:y>0.13255</cdr:y>
    </cdr:from>
    <cdr:to>
      <cdr:x>0.47188</cdr:x>
      <cdr:y>0.18219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75D5AFD-F603-4FBC-B938-73179722ED66}"/>
            </a:ext>
          </a:extLst>
        </cdr:cNvPr>
        <cdr:cNvSpPr txBox="1"/>
      </cdr:nvSpPr>
      <cdr:spPr>
        <a:xfrm xmlns:a="http://schemas.openxmlformats.org/drawingml/2006/main">
          <a:off x="3521778" y="908997"/>
          <a:ext cx="1021404" cy="34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u="sng" dirty="0">
              <a:solidFill>
                <a:srgbClr val="FF0000"/>
              </a:solidFill>
            </a:rPr>
            <a:t>1 130 753,5</a:t>
          </a:r>
        </a:p>
        <a:p xmlns:a="http://schemas.openxmlformats.org/drawingml/2006/main">
          <a:r>
            <a:rPr lang="ru-RU" b="1" dirty="0"/>
            <a:t>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0.85829</cdr:x>
      <cdr:y>0.04917</cdr:y>
    </cdr:from>
    <cdr:to>
      <cdr:x>0.96438</cdr:x>
      <cdr:y>0.08794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DE0CC7AB-C679-4B96-8555-C8DC08AE1818}"/>
            </a:ext>
          </a:extLst>
        </cdr:cNvPr>
        <cdr:cNvSpPr txBox="1"/>
      </cdr:nvSpPr>
      <cdr:spPr>
        <a:xfrm xmlns:a="http://schemas.openxmlformats.org/drawingml/2006/main">
          <a:off x="8263486" y="337225"/>
          <a:ext cx="1021404" cy="265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u="sng" dirty="0">
              <a:solidFill>
                <a:srgbClr val="FF0000"/>
              </a:solidFill>
            </a:rPr>
            <a:t>1 264 257,1</a:t>
          </a:r>
        </a:p>
      </cdr:txBody>
    </cdr:sp>
  </cdr:relSizeAnchor>
  <cdr:relSizeAnchor xmlns:cdr="http://schemas.openxmlformats.org/drawingml/2006/chartDrawing">
    <cdr:from>
      <cdr:x>0.30015</cdr:x>
      <cdr:y>0.13191</cdr:y>
    </cdr:from>
    <cdr:to>
      <cdr:x>0.35572</cdr:x>
      <cdr:y>0.17589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6509CB8C-11F6-42F6-866D-9C23B01B7C52}"/>
            </a:ext>
          </a:extLst>
        </cdr:cNvPr>
        <cdr:cNvCxnSpPr/>
      </cdr:nvCxnSpPr>
      <cdr:spPr>
        <a:xfrm xmlns:a="http://schemas.openxmlformats.org/drawingml/2006/main" flipV="1">
          <a:off x="2889845" y="904673"/>
          <a:ext cx="535021" cy="3015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0.81286</cdr:x>
      <cdr:y>0.08432</cdr:y>
    </cdr:from>
    <cdr:to>
      <cdr:x>0.86237</cdr:x>
      <cdr:y>0.11978</cdr:y>
    </cdr:to>
    <cdr:cxnSp macro="">
      <cdr:nvCxnSpPr>
        <cdr:cNvPr id="14" name="Прямая со стрелкой 13">
          <a:extLst xmlns:a="http://schemas.openxmlformats.org/drawingml/2006/main">
            <a:ext uri="{FF2B5EF4-FFF2-40B4-BE49-F238E27FC236}">
              <a16:creationId xmlns:a16="http://schemas.microsoft.com/office/drawing/2014/main" id="{6A2E8109-4FD0-44C4-8CC6-43431CAD5AD1}"/>
            </a:ext>
          </a:extLst>
        </cdr:cNvPr>
        <cdr:cNvCxnSpPr/>
      </cdr:nvCxnSpPr>
      <cdr:spPr>
        <a:xfrm xmlns:a="http://schemas.openxmlformats.org/drawingml/2006/main" flipV="1">
          <a:off x="7826092" y="578256"/>
          <a:ext cx="476656" cy="24319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0.47525</cdr:x>
      <cdr:y>0.10701</cdr:y>
    </cdr:from>
    <cdr:to>
      <cdr:x>0.52475</cdr:x>
      <cdr:y>0.14247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6A2E8109-4FD0-44C4-8CC6-43431CAD5AD1}"/>
            </a:ext>
          </a:extLst>
        </cdr:cNvPr>
        <cdr:cNvCxnSpPr/>
      </cdr:nvCxnSpPr>
      <cdr:spPr>
        <a:xfrm xmlns:a="http://schemas.openxmlformats.org/drawingml/2006/main" flipV="1">
          <a:off x="4575607" y="733899"/>
          <a:ext cx="476656" cy="24319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0.64267</cdr:x>
      <cdr:y>0.10496</cdr:y>
    </cdr:from>
    <cdr:to>
      <cdr:x>0.69521</cdr:x>
      <cdr:y>0.13901</cdr:y>
    </cdr:to>
    <cdr:cxnSp macro="">
      <cdr:nvCxnSpPr>
        <cdr:cNvPr id="19" name="Прямая со стрелкой 18">
          <a:extLst xmlns:a="http://schemas.openxmlformats.org/drawingml/2006/main">
            <a:ext uri="{FF2B5EF4-FFF2-40B4-BE49-F238E27FC236}">
              <a16:creationId xmlns:a16="http://schemas.microsoft.com/office/drawing/2014/main" id="{135F9CCC-57ED-4152-B507-E8F16B84ED82}"/>
            </a:ext>
          </a:extLst>
        </cdr:cNvPr>
        <cdr:cNvCxnSpPr/>
      </cdr:nvCxnSpPr>
      <cdr:spPr>
        <a:xfrm xmlns:a="http://schemas.openxmlformats.org/drawingml/2006/main">
          <a:off x="6187522" y="719847"/>
          <a:ext cx="505838" cy="2334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</cdr:x>
      <cdr:y>0.11773</cdr:y>
    </cdr:from>
    <cdr:to>
      <cdr:x>0.36785</cdr:x>
      <cdr:y>0.16596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id="{A1B6D763-E8D3-4A97-89ED-115022BA6500}"/>
            </a:ext>
          </a:extLst>
        </cdr:cNvPr>
        <cdr:cNvSpPr txBox="1"/>
      </cdr:nvSpPr>
      <cdr:spPr>
        <a:xfrm xmlns:a="http://schemas.openxmlformats.org/drawingml/2006/main" rot="19732357">
          <a:off x="2743931" y="807394"/>
          <a:ext cx="797668" cy="33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109,1%</a:t>
          </a:r>
        </a:p>
      </cdr:txBody>
    </cdr:sp>
  </cdr:relSizeAnchor>
  <cdr:relSizeAnchor xmlns:cdr="http://schemas.openxmlformats.org/drawingml/2006/chartDrawing">
    <cdr:from>
      <cdr:x>0.45575</cdr:x>
      <cdr:y>0.0922</cdr:y>
    </cdr:from>
    <cdr:to>
      <cdr:x>0.52547</cdr:x>
      <cdr:y>0.12482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FC060845-3EBF-4926-A5E7-42B05502D494}"/>
            </a:ext>
          </a:extLst>
        </cdr:cNvPr>
        <cdr:cNvSpPr txBox="1"/>
      </cdr:nvSpPr>
      <cdr:spPr>
        <a:xfrm xmlns:a="http://schemas.openxmlformats.org/drawingml/2006/main" rot="19856488">
          <a:off x="4387905" y="632297"/>
          <a:ext cx="671209" cy="223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106,3%</a:t>
          </a:r>
        </a:p>
      </cdr:txBody>
    </cdr:sp>
  </cdr:relSizeAnchor>
  <cdr:relSizeAnchor xmlns:cdr="http://schemas.openxmlformats.org/drawingml/2006/chartDrawing">
    <cdr:from>
      <cdr:x>0.6457</cdr:x>
      <cdr:y>0.08936</cdr:y>
    </cdr:from>
    <cdr:to>
      <cdr:x>0.70935</cdr:x>
      <cdr:y>0.12908</cdr:y>
    </cdr:to>
    <cdr:sp macro="" textlink="">
      <cdr:nvSpPr>
        <cdr:cNvPr id="22" name="TextBox 21">
          <a:extLst xmlns:a="http://schemas.openxmlformats.org/drawingml/2006/main">
            <a:ext uri="{FF2B5EF4-FFF2-40B4-BE49-F238E27FC236}">
              <a16:creationId xmlns:a16="http://schemas.microsoft.com/office/drawing/2014/main" id="{4E11B817-BD75-4B57-B953-40E5D93A962A}"/>
            </a:ext>
          </a:extLst>
        </cdr:cNvPr>
        <cdr:cNvSpPr txBox="1"/>
      </cdr:nvSpPr>
      <cdr:spPr>
        <a:xfrm xmlns:a="http://schemas.openxmlformats.org/drawingml/2006/main" rot="1657195">
          <a:off x="6216704" y="612842"/>
          <a:ext cx="612842" cy="272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98,8</a:t>
          </a:r>
          <a:r>
            <a:rPr lang="ru-RU" sz="1100" dirty="0"/>
            <a:t> </a:t>
          </a:r>
          <a:r>
            <a:rPr lang="ru-RU" sz="1100" dirty="0">
              <a:solidFill>
                <a:srgbClr val="FF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0.79221</cdr:x>
      <cdr:y>0.06426</cdr:y>
    </cdr:from>
    <cdr:to>
      <cdr:x>0.87405</cdr:x>
      <cdr:y>0.10179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3E2F168E-6CF2-4BEA-9B45-E0090DCDF608}"/>
            </a:ext>
          </a:extLst>
        </cdr:cNvPr>
        <cdr:cNvSpPr txBox="1"/>
      </cdr:nvSpPr>
      <cdr:spPr>
        <a:xfrm xmlns:a="http://schemas.openxmlformats.org/drawingml/2006/main" rot="20012198">
          <a:off x="7627337" y="440723"/>
          <a:ext cx="787940" cy="257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106,4%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0.65415</cdr:x>
      <cdr:y>0</cdr:y>
    </cdr:from>
    <cdr:to>
      <cdr:x>1</cdr:x>
      <cdr:y>0.29328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4585" y="0"/>
          <a:ext cx="3047744" cy="1414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Общий  объем доходов в </a:t>
          </a:r>
        </a:p>
        <a:p xmlns:a="http://schemas.openxmlformats.org/drawingml/2006/main">
          <a:r>
            <a:rPr lang="ru-RU" sz="1200" dirty="0"/>
            <a:t>проекте</a:t>
          </a:r>
          <a:r>
            <a:rPr lang="ru-RU" sz="1200" baseline="0" dirty="0"/>
            <a:t> бюджета района</a:t>
          </a:r>
        </a:p>
        <a:p xmlns:a="http://schemas.openxmlformats.org/drawingml/2006/main">
          <a:r>
            <a:rPr lang="ru-RU" sz="1200" baseline="0" dirty="0"/>
            <a:t>составляет:</a:t>
          </a:r>
        </a:p>
        <a:p xmlns:a="http://schemas.openxmlformats.org/drawingml/2006/main">
          <a:endParaRPr lang="ru-RU" sz="1200" baseline="0" dirty="0"/>
        </a:p>
        <a:p xmlns:a="http://schemas.openxmlformats.org/drawingml/2006/main">
          <a:r>
            <a:rPr lang="ru-RU" sz="1200" b="1" i="1" baseline="0" dirty="0"/>
            <a:t>202</a:t>
          </a:r>
          <a:r>
            <a:rPr lang="ru-RU" sz="1200" b="1" i="1" dirty="0"/>
            <a:t>5 </a:t>
          </a:r>
          <a:r>
            <a:rPr lang="ru-RU" sz="1200" b="1" i="1" baseline="0" dirty="0"/>
            <a:t>год  - </a:t>
          </a:r>
          <a:r>
            <a:rPr lang="ru-RU" sz="1200" b="1" i="1" dirty="0"/>
            <a:t>3 518 008,2</a:t>
          </a:r>
          <a:r>
            <a:rPr lang="en-US" sz="1200" b="1" i="1" baseline="0" dirty="0"/>
            <a:t> </a:t>
          </a:r>
          <a:r>
            <a:rPr lang="ru-RU" sz="1200" b="1" i="1" baseline="0" dirty="0"/>
            <a:t>тыс. рублей</a:t>
          </a:r>
          <a:r>
            <a:rPr lang="ru-RU" sz="1200" baseline="0" dirty="0"/>
            <a:t>.</a:t>
          </a:r>
        </a:p>
        <a:p xmlns:a="http://schemas.openxmlformats.org/drawingml/2006/main">
          <a:r>
            <a:rPr lang="ru-RU" sz="1200" b="1" i="1" baseline="0" dirty="0">
              <a:latin typeface="+mn-lt"/>
              <a:ea typeface="+mn-ea"/>
              <a:cs typeface="+mn-cs"/>
            </a:rPr>
            <a:t>20</a:t>
          </a:r>
          <a:r>
            <a:rPr lang="en-US" sz="1200" b="1" i="1" baseline="0" dirty="0">
              <a:latin typeface="+mn-lt"/>
              <a:ea typeface="+mn-ea"/>
              <a:cs typeface="+mn-cs"/>
            </a:rPr>
            <a:t>2</a:t>
          </a:r>
          <a:r>
            <a:rPr lang="ru-RU" sz="1200" b="1" i="1" dirty="0"/>
            <a:t>6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год  - </a:t>
          </a:r>
          <a:r>
            <a:rPr lang="ru-RU" sz="1200" b="1" i="1" dirty="0"/>
            <a:t>3 305 789,2</a:t>
          </a:r>
          <a:r>
            <a:rPr lang="en-US" sz="1200" b="1" i="1" baseline="0" dirty="0">
              <a:latin typeface="+mn-lt"/>
              <a:ea typeface="+mn-ea"/>
              <a:cs typeface="+mn-cs"/>
            </a:rPr>
            <a:t>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тыс. рублей.</a:t>
          </a:r>
        </a:p>
        <a:p xmlns:a="http://schemas.openxmlformats.org/drawingml/2006/main">
          <a:r>
            <a:rPr lang="ru-RU" sz="1200" b="1" i="1" baseline="0" dirty="0">
              <a:latin typeface="+mn-lt"/>
              <a:ea typeface="+mn-ea"/>
              <a:cs typeface="+mn-cs"/>
            </a:rPr>
            <a:t>20</a:t>
          </a:r>
          <a:r>
            <a:rPr lang="en-US" sz="1200" b="1" i="1" baseline="0" dirty="0">
              <a:latin typeface="+mn-lt"/>
              <a:ea typeface="+mn-ea"/>
              <a:cs typeface="+mn-cs"/>
            </a:rPr>
            <a:t>2</a:t>
          </a:r>
          <a:r>
            <a:rPr lang="ru-RU" sz="1200" b="1" i="1" dirty="0"/>
            <a:t>7</a:t>
          </a:r>
          <a:r>
            <a:rPr lang="ru-RU" sz="1200" b="1" i="1" baseline="0" dirty="0">
              <a:latin typeface="+mn-lt"/>
              <a:ea typeface="+mn-ea"/>
              <a:cs typeface="+mn-cs"/>
            </a:rPr>
            <a:t> год  - </a:t>
          </a:r>
          <a:r>
            <a:rPr lang="ru-RU" sz="1200" b="1" i="1" dirty="0"/>
            <a:t> 3 326 837,4</a:t>
          </a:r>
          <a:r>
            <a:rPr lang="en-US" sz="1200" b="1" i="1" baseline="0" dirty="0">
              <a:latin typeface="+mn-lt"/>
              <a:ea typeface="+mn-ea"/>
              <a:cs typeface="+mn-cs"/>
            </a:rPr>
            <a:t> </a:t>
          </a:r>
          <a:r>
            <a:rPr lang="ru-RU" sz="1200" b="1" i="1" baseline="0" dirty="0">
              <a:latin typeface="+mn-lt"/>
              <a:ea typeface="+mn-ea"/>
              <a:cs typeface="+mn-cs"/>
            </a:rPr>
            <a:t>тыс. рублей.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0.7283</cdr:x>
      <cdr:y>0.28739</cdr:y>
    </cdr:from>
    <cdr:to>
      <cdr:x>0.85106</cdr:x>
      <cdr:y>0.34039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60525" y="1642427"/>
          <a:ext cx="1021541" cy="3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0.47538</cdr:x>
      <cdr:y>0.34704</cdr:y>
    </cdr:from>
    <cdr:to>
      <cdr:x>0.65608</cdr:x>
      <cdr:y>0.38767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7C1F95-ECCE-474F-9ED2-D971261C96A1}"/>
            </a:ext>
          </a:extLst>
        </cdr:cNvPr>
        <cdr:cNvSpPr txBox="1"/>
      </cdr:nvSpPr>
      <cdr:spPr>
        <a:xfrm xmlns:a="http://schemas.openxmlformats.org/drawingml/2006/main">
          <a:off x="3198762" y="2145432"/>
          <a:ext cx="1215850" cy="251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2 118 057,1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0.1655</cdr:x>
      <cdr:y>0.62803</cdr:y>
    </cdr:from>
    <cdr:to>
      <cdr:x>0.27121</cdr:x>
      <cdr:y>0.68238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6FCCE9-9F72-4A12-B6E4-E59DF868A2E4}"/>
            </a:ext>
          </a:extLst>
        </cdr:cNvPr>
        <cdr:cNvSpPr txBox="1"/>
      </cdr:nvSpPr>
      <cdr:spPr>
        <a:xfrm xmlns:a="http://schemas.openxmlformats.org/drawingml/2006/main">
          <a:off x="1498636" y="3137054"/>
          <a:ext cx="957215" cy="271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3 150 594,4</a:t>
          </a:r>
        </a:p>
      </cdr:txBody>
    </cdr:sp>
  </cdr:relSizeAnchor>
  <cdr:relSizeAnchor xmlns:cdr="http://schemas.openxmlformats.org/drawingml/2006/chartDrawing">
    <cdr:from>
      <cdr:x>0.45687</cdr:x>
      <cdr:y>0.824</cdr:y>
    </cdr:from>
    <cdr:to>
      <cdr:x>0.55996</cdr:x>
      <cdr:y>0.88561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FDA586A-C90E-4C09-A4F3-7F0276AEB2F3}"/>
            </a:ext>
          </a:extLst>
        </cdr:cNvPr>
        <cdr:cNvSpPr txBox="1"/>
      </cdr:nvSpPr>
      <cdr:spPr>
        <a:xfrm xmlns:a="http://schemas.openxmlformats.org/drawingml/2006/main">
          <a:off x="4137025" y="4115934"/>
          <a:ext cx="93345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0.66725</cdr:x>
      <cdr:y>0.64342</cdr:y>
    </cdr:from>
    <cdr:to>
      <cdr:x>0.77297</cdr:x>
      <cdr:y>0.69777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B7FD0C0-9E4D-4237-A9A8-3D965AC52CA4}"/>
            </a:ext>
          </a:extLst>
        </cdr:cNvPr>
        <cdr:cNvSpPr txBox="1"/>
      </cdr:nvSpPr>
      <cdr:spPr>
        <a:xfrm xmlns:a="http://schemas.openxmlformats.org/drawingml/2006/main">
          <a:off x="6041998" y="3213951"/>
          <a:ext cx="957306" cy="271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2 838 276,2</a:t>
          </a:r>
        </a:p>
      </cdr:txBody>
    </cdr:sp>
  </cdr:relSizeAnchor>
  <cdr:relSizeAnchor xmlns:cdr="http://schemas.openxmlformats.org/drawingml/2006/chartDrawing">
    <cdr:from>
      <cdr:x>0.41479</cdr:x>
      <cdr:y>0.64138</cdr:y>
    </cdr:from>
    <cdr:to>
      <cdr:x>0.52051</cdr:x>
      <cdr:y>0.69572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4475A49-0D5F-4E39-A40A-B68BFC329EFF}"/>
            </a:ext>
          </a:extLst>
        </cdr:cNvPr>
        <cdr:cNvSpPr txBox="1"/>
      </cdr:nvSpPr>
      <cdr:spPr>
        <a:xfrm xmlns:a="http://schemas.openxmlformats.org/drawingml/2006/main">
          <a:off x="3756004" y="3203760"/>
          <a:ext cx="957305" cy="271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2 826 689,6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43E87158-8B97-444D-8F71-C941E5C30AC8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1900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287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9" y="9371287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BCDD0749-CFB3-4FE5-8AD8-8322C91DA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4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D0749-CFB3-4FE5-8AD8-8322C91DA5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6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5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066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5613" y="822325"/>
            <a:ext cx="5854700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8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D0749-CFB3-4FE5-8AD8-8322C91DA5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5325" y="749300"/>
            <a:ext cx="534511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1900"/>
            <a:ext cx="4808537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36" y="2514601"/>
            <a:ext cx="7243762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36" y="4777380"/>
            <a:ext cx="724376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417530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4529541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09600"/>
            <a:ext cx="7243762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0947" y="3505200"/>
            <a:ext cx="612345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967" y="648005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0817" y="290530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37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438401"/>
            <a:ext cx="724376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9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4967" y="648005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0817" y="290530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4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27407"/>
            <a:ext cx="724376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2035" y="627406"/>
            <a:ext cx="17936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35" y="627406"/>
            <a:ext cx="5262563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2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457200"/>
            <a:ext cx="89154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CFAB-BEE2-491E-9ADE-C9326E695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ACCB-1E0C-4ABF-9771-2A168F45BCDD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A24B-257A-40AA-94D0-2DD7C446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B261-F913-435B-8535-908205B8E7CC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5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52" y="624110"/>
            <a:ext cx="7240746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35" y="2133600"/>
            <a:ext cx="724376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6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3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8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8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3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3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6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058750"/>
            <a:ext cx="724376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3530129"/>
            <a:ext cx="724376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31781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140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47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15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460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7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9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35" y="2133600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482" y="2126222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787783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240" y="1972703"/>
            <a:ext cx="3244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735" y="2548966"/>
            <a:ext cx="3528601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137" y="1969475"/>
            <a:ext cx="3249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152" y="2545738"/>
            <a:ext cx="352517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787783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5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46088"/>
            <a:ext cx="284797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47" y="446089"/>
            <a:ext cx="421005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1598613"/>
            <a:ext cx="284797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71437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800600"/>
            <a:ext cx="72437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3735" y="634965"/>
            <a:ext cx="724376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367338"/>
            <a:ext cx="724376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5AB8-7B5E-424D-998A-43D5F204AF8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03" y="4911726"/>
            <a:ext cx="1290678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088"/>
            <a:ext cx="633561" cy="365125"/>
          </a:xfrm>
        </p:spPr>
        <p:txBody>
          <a:bodyPr/>
          <a:lstStyle/>
          <a:p>
            <a:fld id="{F0FDF807-679D-48C8-AA0A-89BB3D951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3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31685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2117" y="-785"/>
            <a:ext cx="1914798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485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6751" y="624110"/>
            <a:ext cx="724074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2133600"/>
            <a:ext cx="724376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810" y="6130437"/>
            <a:ext cx="931355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35" y="6135809"/>
            <a:ext cx="619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2098" y="787783"/>
            <a:ext cx="633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813" r:id="rId17"/>
    <p:sldLayoutId id="214748387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image" Target="../media/image9.jpeg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.cdn2.123rf.com/168nwm/rejects/rejects1010/rejects101000065/7914876-email-3d-image-isolated-on-white-background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BE764-FC74-4006-8F4A-33B8C5F1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2EAB4-6904-4188-AA9E-322363CA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5" y="1255030"/>
            <a:ext cx="8273326" cy="823690"/>
          </a:xfrm>
          <a:gradFill>
            <a:gsLst>
              <a:gs pos="2200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6657DD-E2C3-4569-BBDF-57D722D16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464" y="2865709"/>
            <a:ext cx="4150728" cy="27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74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E:\plan_11.jpg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 r="18402"/>
          <a:stretch>
            <a:fillRect/>
          </a:stretch>
        </p:blipFill>
        <p:spPr bwMode="auto">
          <a:xfrm>
            <a:off x="6711696" y="2936875"/>
            <a:ext cx="309123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781050" y="68144"/>
            <a:ext cx="9410700" cy="77659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Красноармейский район тыс.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0422271"/>
              </p:ext>
            </p:extLst>
          </p:nvPr>
        </p:nvGraphicFramePr>
        <p:xfrm>
          <a:off x="785558" y="1017104"/>
          <a:ext cx="8812329" cy="4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43671"/>
              </p:ext>
            </p:extLst>
          </p:nvPr>
        </p:nvGraphicFramePr>
        <p:xfrm>
          <a:off x="308113" y="467139"/>
          <a:ext cx="6728792" cy="618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9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328843" y="432217"/>
            <a:ext cx="755006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pic>
        <p:nvPicPr>
          <p:cNvPr id="14339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406" y="141484"/>
            <a:ext cx="1537493" cy="1036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59379"/>
              </p:ext>
            </p:extLst>
          </p:nvPr>
        </p:nvGraphicFramePr>
        <p:xfrm>
          <a:off x="328842" y="1569543"/>
          <a:ext cx="9412057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год</a:t>
                      </a:r>
                    </a:p>
                  </a:txBody>
                  <a:tcPr marL="99060" marR="990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   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224 030,6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(9,68%)</a:t>
                      </a:r>
                      <a:endParaRPr lang="en-US" sz="1400" b="1" i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339 541,7 (14,66%)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1 728 271,9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(74,64%)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23 625,6 (1,02%)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189 712,3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(8,96%)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118 900,9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(5,61%)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  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785 818,3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(84,31%)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23 625,6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–     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910,5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(9,84%)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        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14 256,4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–</a:t>
                      </a:r>
                      <a:r>
                        <a:rPr lang="en-US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1 821 787,8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(8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8,32%)</a:t>
                      </a:r>
                    </a:p>
                    <a:p>
                      <a:r>
                        <a:rPr lang="ru-RU" sz="1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–              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23 625,6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61747" y="1257711"/>
            <a:ext cx="12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03293"/>
              </p:ext>
            </p:extLst>
          </p:nvPr>
        </p:nvGraphicFramePr>
        <p:xfrm>
          <a:off x="165100" y="2770822"/>
          <a:ext cx="3222044" cy="267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840052"/>
              </p:ext>
            </p:extLst>
          </p:nvPr>
        </p:nvGraphicFramePr>
        <p:xfrm>
          <a:off x="2859110" y="2901294"/>
          <a:ext cx="4108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48166"/>
              </p:ext>
            </p:extLst>
          </p:nvPr>
        </p:nvGraphicFramePr>
        <p:xfrm>
          <a:off x="3311090" y="2926080"/>
          <a:ext cx="3409677" cy="28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646709"/>
              </p:ext>
            </p:extLst>
          </p:nvPr>
        </p:nvGraphicFramePr>
        <p:xfrm>
          <a:off x="6425182" y="3513219"/>
          <a:ext cx="3236298" cy="21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04808"/>
              </p:ext>
            </p:extLst>
          </p:nvPr>
        </p:nvGraphicFramePr>
        <p:xfrm>
          <a:off x="3340799" y="2788976"/>
          <a:ext cx="3114092" cy="29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957404"/>
              </p:ext>
            </p:extLst>
          </p:nvPr>
        </p:nvGraphicFramePr>
        <p:xfrm>
          <a:off x="30489" y="2722516"/>
          <a:ext cx="3114092" cy="260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11648"/>
              </p:ext>
            </p:extLst>
          </p:nvPr>
        </p:nvGraphicFramePr>
        <p:xfrm>
          <a:off x="2623986" y="3120943"/>
          <a:ext cx="3900563" cy="257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998343"/>
              </p:ext>
            </p:extLst>
          </p:nvPr>
        </p:nvGraphicFramePr>
        <p:xfrm>
          <a:off x="617079" y="3144337"/>
          <a:ext cx="2782841" cy="28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77252"/>
              </p:ext>
            </p:extLst>
          </p:nvPr>
        </p:nvGraphicFramePr>
        <p:xfrm>
          <a:off x="153217" y="3429000"/>
          <a:ext cx="3577955" cy="272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56936"/>
              </p:ext>
            </p:extLst>
          </p:nvPr>
        </p:nvGraphicFramePr>
        <p:xfrm>
          <a:off x="27101" y="3080176"/>
          <a:ext cx="4008185" cy="242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08206"/>
              </p:ext>
            </p:extLst>
          </p:nvPr>
        </p:nvGraphicFramePr>
        <p:xfrm>
          <a:off x="2771612" y="3261382"/>
          <a:ext cx="4694622" cy="293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68844"/>
              </p:ext>
            </p:extLst>
          </p:nvPr>
        </p:nvGraphicFramePr>
        <p:xfrm>
          <a:off x="5816558" y="3601867"/>
          <a:ext cx="4685870" cy="301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39" y="164592"/>
            <a:ext cx="8842397" cy="475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75339" y="918759"/>
            <a:ext cx="8842397" cy="5020481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              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Расходная часть бюджета муниципального образования Красноармейский район сформирована с учетом расходных полномочий, закрепленных Федеральным законом от 6 октября 2003 года № 131-ФЗ «Об общих принципах организации местного самоуправления в Российской Федерации», а также с учетом переданных муниципальному району отдельных государственных полномочий Краснодарского края, бюджетов поселений и объёмы денежных средств на их выполнение. Расходы бюджета запланированы с учётом реализации муниципальных программ, непрограммных мероприятий, охватывающих все направления социальной и экономической  политики муниципального образования Красноармейский район, исходя из необходимости обеспечения, в первую очередь, действующих расходных обязательств и исполнения долговых обязательств муниципального образования Красноармейский район.</a:t>
            </a:r>
          </a:p>
        </p:txBody>
      </p:sp>
      <p:pic>
        <p:nvPicPr>
          <p:cNvPr id="15365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0185" y="5568696"/>
            <a:ext cx="1197864" cy="1096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76D936-AF0E-466A-8A58-870BF7AAD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14" y="4206696"/>
            <a:ext cx="3571810" cy="2578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0048C-870F-4015-AEC0-C5311EB56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08" y="4279426"/>
            <a:ext cx="3472736" cy="2505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4595F1-654C-459E-A9C8-9C64BB1E4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33" y="1992648"/>
            <a:ext cx="2215489" cy="26426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FD5AD-2ECA-4B44-A644-7CCC846D0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" y="1992649"/>
            <a:ext cx="2243581" cy="2642631"/>
          </a:xfrm>
          <a:prstGeom prst="rect">
            <a:avLst/>
          </a:prstGeom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96047" y="307954"/>
            <a:ext cx="8841921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Красноармейский район носит социально направленный характер. Как и в предыдущие годы, основной объём расходов приходится на разделы социально-культурной сферы: образование, культуру, физическую культуру и спорт, социальную политику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здравоохранение.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2C853-DA72-4B21-A0D9-D224CD188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60" y="1992649"/>
            <a:ext cx="3571810" cy="2380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E9E07E-87D9-425D-AFB0-A5A68A23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6B954F8-5EC8-4EF9-AD9B-32664CBB6C58}"/>
              </a:ext>
            </a:extLst>
          </p:cNvPr>
          <p:cNvGrpSpPr/>
          <p:nvPr/>
        </p:nvGrpSpPr>
        <p:grpSpPr>
          <a:xfrm>
            <a:off x="425450" y="977726"/>
            <a:ext cx="9055100" cy="4995080"/>
            <a:chOff x="425450" y="977726"/>
            <a:chExt cx="9055100" cy="4995080"/>
          </a:xfrm>
        </p:grpSpPr>
        <p:sp>
          <p:nvSpPr>
            <p:cNvPr id="17412" name="Text Box 9"/>
            <p:cNvSpPr txBox="1">
              <a:spLocks noChangeArrowheads="1"/>
            </p:cNvSpPr>
            <p:nvPr/>
          </p:nvSpPr>
          <p:spPr bwMode="auto">
            <a:xfrm>
              <a:off x="6708797" y="2645735"/>
              <a:ext cx="11120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</a:p>
          </p:txBody>
        </p:sp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id="{00000000-0008-0000-07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3770614"/>
                </p:ext>
              </p:extLst>
            </p:nvPr>
          </p:nvGraphicFramePr>
          <p:xfrm>
            <a:off x="425450" y="977726"/>
            <a:ext cx="9055100" cy="4995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8491068" y="1338204"/>
            <a:ext cx="14149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64026"/>
              </p:ext>
            </p:extLst>
          </p:nvPr>
        </p:nvGraphicFramePr>
        <p:xfrm>
          <a:off x="510363" y="1645981"/>
          <a:ext cx="9024342" cy="5143891"/>
        </p:xfrm>
        <a:graphic>
          <a:graphicData uri="http://schemas.openxmlformats.org/drawingml/2006/table">
            <a:tbl>
              <a:tblPr/>
              <a:tblGrid>
                <a:gridCol w="502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год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268 050,6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294 609,3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305 872,1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196,0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225,9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46 720,1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41 952,4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41 991,7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42 357,5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42 499,6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42 409,4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80 089,6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41 342,1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8 542,1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2 720 355,0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2 455 864,4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2 461 864,6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24 077,2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23 080,4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22 698,3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04080"/>
                  </a:ext>
                </a:extLst>
              </a:tr>
              <a:tr h="318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201 157,7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168 337,8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174 264,1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192 004,5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179 407,0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179 449,2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13 361,2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4 694,5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47430"/>
                  </a:ext>
                </a:extLst>
              </a:tr>
              <a:tr h="488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бюджетам муниципальных образований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утверждённые расходы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35 124,8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74 825,5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613 008,2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3 305 789,2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3 326 837,4</a:t>
                      </a:r>
                    </a:p>
                  </a:txBody>
                  <a:tcPr marL="8201" marR="8201" marT="75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496" name="TextBox 7"/>
          <p:cNvSpPr txBox="1">
            <a:spLocks noChangeArrowheads="1"/>
          </p:cNvSpPr>
          <p:nvPr/>
        </p:nvSpPr>
        <p:spPr bwMode="auto">
          <a:xfrm>
            <a:off x="510363" y="383949"/>
            <a:ext cx="902434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Объёмы бюджетных ассигнований 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бюджетной классификации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49" y="250194"/>
            <a:ext cx="9270021" cy="4154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МО Красноармейский район</a:t>
            </a:r>
          </a:p>
        </p:txBody>
      </p:sp>
      <p:graphicFrame>
        <p:nvGraphicFramePr>
          <p:cNvPr id="76896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189655"/>
              </p:ext>
            </p:extLst>
          </p:nvPr>
        </p:nvGraphicFramePr>
        <p:xfrm>
          <a:off x="412750" y="943734"/>
          <a:ext cx="9270020" cy="5732909"/>
        </p:xfrm>
        <a:graphic>
          <a:graphicData uri="http://schemas.openxmlformats.org/drawingml/2006/table">
            <a:tbl>
              <a:tblPr/>
              <a:tblGrid>
                <a:gridCol w="583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6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  Муниципальная программа муниципального образования Красноармейский район «Цифровой муниципалитет»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6 410,1</a:t>
                      </a: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3 484,0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4115,6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03923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 Муниципальная программа муниципального образования Красноармейский район «Развитие образования»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2 325 444,6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2 335 503,6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2 325 102,8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 Муниципальная программа муниципального образования Красноармейский район «Социальная поддержка граждан»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126 690,6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111 910,4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118 725,8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  Муниципальная программа муниципального образования Красноармейский район «Доступная среда»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</a:t>
                      </a: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  Муниципальная программа муниципального образования Красноармейский район «Дети Кубани»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96 820,5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80 326,5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80 644,1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1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  Муниципальная программа муниципального образования Красноармейский район «Комплексное и устойчивое развитие в сфере градостроительства»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   Муниципальная программа муниципального образования Красноармейский район «Обеспечение безопасности населения»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46 283,4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41 479,9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41 479,9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    Муниципальная программа муниципального образования Красноармейский район «Развитие культуры»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168 256,5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148 266,0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153 382,9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90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    Муниципальная программа муниципального образования Красноармейский район «Развитие физической культуры и спорта»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145 398,0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136 916,8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136 942,3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21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 Муниципальная программа муниципального образования Красноармейский район «Экономическое развитие и инновационная экономика»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23478"/>
                  </a:ext>
                </a:extLst>
              </a:tr>
            </a:tbl>
          </a:graphicData>
        </a:graphic>
      </p:graphicFrame>
      <p:sp>
        <p:nvSpPr>
          <p:cNvPr id="19516" name="TextBox 35"/>
          <p:cNvSpPr txBox="1">
            <a:spLocks noChangeArrowheads="1"/>
          </p:cNvSpPr>
          <p:nvPr/>
        </p:nvSpPr>
        <p:spPr bwMode="auto">
          <a:xfrm>
            <a:off x="8616883" y="665673"/>
            <a:ext cx="1142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00133322"/>
              </p:ext>
            </p:extLst>
          </p:nvPr>
        </p:nvGraphicFramePr>
        <p:xfrm>
          <a:off x="420623" y="457201"/>
          <a:ext cx="9198171" cy="5836920"/>
        </p:xfrm>
        <a:graphic>
          <a:graphicData uri="http://schemas.openxmlformats.org/drawingml/2006/table">
            <a:tbl>
              <a:tblPr/>
              <a:tblGrid>
                <a:gridCol w="5809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   Муниципальная программа муниципального образования Красноармейский район «Молодежь Кубани»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7 668,6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7 595,9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7 595,9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  Муниципальная программа муниципального образования Красноармейский район «Развитие местного самоуправления и гражданского общества»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5 459,4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5 459,4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5 459,4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  Муниципальная программа муниципального образования Красноармейский район «Социально-экономическое и территориальное развитие»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280 157,3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23 998,5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34 599,6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  Муниципальная программа муниципального образования Красноармейский район «Информационное обеспечение и сопровождение»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  Муниципальная программа муниципального образования Красноармейский район «Развитие сельского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22 558,3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22 650,9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22 650,9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  Муниципальная программа муниципального образования Красноармейский район «Развитие топливно-энергетического комплекса»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77 352,7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4 150,0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  Муниципальная программа муниципального образования Красноармейский район «Развитие дорожного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4 693,8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4 757,8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5 103,7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0604"/>
                  </a:ext>
                </a:extLst>
              </a:tr>
              <a:tr h="3835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  Муниципальная программа муниципального образования Красноармейский район «Развитие жилищно-коммунального хозяйства»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12 603,3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10 681,3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9 792,2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83869"/>
                  </a:ext>
                </a:extLst>
              </a:tr>
              <a:tr h="42826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  Муниципальная программа муниципального образования Красноармейский район «Профилактика терроризма»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13 673,5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27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2"/>
          <p:cNvSpPr txBox="1">
            <a:spLocks noChangeArrowheads="1"/>
          </p:cNvSpPr>
          <p:nvPr/>
        </p:nvSpPr>
        <p:spPr bwMode="auto">
          <a:xfrm>
            <a:off x="479447" y="2769275"/>
            <a:ext cx="90465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Красноармейский район сформирована и представлена в программном формате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21 муниципальной программы муниципального образования Красноармейский район. На реализацию муниципальных программ на 2025 год предусмотрено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3 345 997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тысяч рублей или 92,6%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объёма расходов бюджета муниципального образования Красноармейский район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2026 году – 2 976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тысяч рублей или 90,1%, в 20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2 956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тысяч рублей или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9%).</a:t>
            </a:r>
          </a:p>
        </p:txBody>
      </p:sp>
      <p:pic>
        <p:nvPicPr>
          <p:cNvPr id="20483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874" y="5081350"/>
            <a:ext cx="1476091" cy="1246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31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96814310"/>
              </p:ext>
            </p:extLst>
          </p:nvPr>
        </p:nvGraphicFramePr>
        <p:xfrm>
          <a:off x="380034" y="457201"/>
          <a:ext cx="9221165" cy="2031324"/>
        </p:xfrm>
        <a:graphic>
          <a:graphicData uri="http://schemas.openxmlformats.org/drawingml/2006/table">
            <a:tbl>
              <a:tblPr/>
              <a:tblGrid>
                <a:gridCol w="582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   Муниципальная программа муниципального образования Красноармейский район «Укрепление правопорядка, профилактика правонарушений, пропаганда здорового образа жизни»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2 330,2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2 366,0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2 405,3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Муниципальная программа муниципального образования Красноармейский район «Профилактика экстремизма и гармонизация межнациональных отношений в муниципальном образовании Красноармейский район»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2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65760" y="1115568"/>
            <a:ext cx="9006840" cy="5507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предусмотрены на 2025 год в объеме –     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95 000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,0 тыс. рублей, на 202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– 0,0 тыс. рублей, на 202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– 0,0 тыс. рублей.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Запланировано поступление средств от привлечения кредитов от кредитных организаций в валюте Российской Федерации.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решения учтены требования Бюджетного кодекса Российской Федерации по установлению предельных показателей муниципального долга, а также предусмотрены ассигнования на исполнение действующих и вновь принимаемых обязательств, составляющих муниципальный внутренний долг муниципального образования Красноармейский район: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предельный объем муниципального долга муниципального образования Красноармейский район на 2025 год – 250 300,0 тыс. рублей, на 2026 год – 210 100,0 тыс. рублей, на 2027 год – 185 500,0 тыс. рублей;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верхний предел муниципального внутреннего долга муниципального образования Красноармейский район на 1 января 2026 года – 95 000,0 тыс. рублей, в том числе верхний предел долга по муниципальным  гарантиям муниципального образования Красноармейский район в валюте Российской Федерации – 0,0 тыс. рублей; верхний предел муниципального внутреннего долга муниципального образования Красноармейский район на 1 января 2027 года – 95 000,0 тыс. рублей, в том числе верхний предел долга по муниципальным гарантиям – 0,0 тыс. рублей; на 1 января 2028 года – 95 000,0 тыс. рублей, в том числе верхний предел долга по муниципальным гарантиям – 0,0 тыс. рублей.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65760" y="250378"/>
            <a:ext cx="90068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E16C3-7593-4B21-80A4-0418BE3A2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1" y="-1524001"/>
            <a:ext cx="6858000" cy="9906002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82852" y="376460"/>
            <a:ext cx="7240746" cy="1280890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/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</a:rPr>
              <a:t>Что такое «Бюджет для граждан»?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42C179B-AFF5-4CB5-8E6E-1889B35DF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47968"/>
              </p:ext>
            </p:extLst>
          </p:nvPr>
        </p:nvGraphicFramePr>
        <p:xfrm>
          <a:off x="849312" y="1197880"/>
          <a:ext cx="8283576" cy="544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757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Картинка 1133 из 17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472" y="2352429"/>
            <a:ext cx="1188718" cy="982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43" descr="Чел с т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8429" y="3738605"/>
            <a:ext cx="1240761" cy="938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8428" y="5132871"/>
            <a:ext cx="1240763" cy="855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 Box 20"/>
          <p:cNvSpPr txBox="1">
            <a:spLocks noChangeArrowheads="1"/>
          </p:cNvSpPr>
          <p:nvPr/>
        </p:nvSpPr>
        <p:spPr bwMode="auto">
          <a:xfrm>
            <a:off x="542480" y="598723"/>
            <a:ext cx="886669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Красноармейский район</a:t>
            </a:r>
          </a:p>
        </p:txBody>
      </p:sp>
      <p:sp>
        <p:nvSpPr>
          <p:cNvPr id="22534" name="Text Box 21"/>
          <p:cNvSpPr txBox="1">
            <a:spLocks noChangeArrowheads="1"/>
          </p:cNvSpPr>
          <p:nvPr/>
        </p:nvSpPr>
        <p:spPr bwMode="auto">
          <a:xfrm>
            <a:off x="3054350" y="2295279"/>
            <a:ext cx="338455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353800,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Полтавская,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 Набережная д.179</a:t>
            </a:r>
          </a:p>
        </p:txBody>
      </p:sp>
      <p:sp>
        <p:nvSpPr>
          <p:cNvPr id="22535" name="Text Box 22"/>
          <p:cNvSpPr txBox="1">
            <a:spLocks noChangeArrowheads="1"/>
          </p:cNvSpPr>
          <p:nvPr/>
        </p:nvSpPr>
        <p:spPr bwMode="auto">
          <a:xfrm>
            <a:off x="3054350" y="3612578"/>
            <a:ext cx="338455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8(86165)3-36-77;  4-14-58;  </a:t>
            </a:r>
          </a:p>
          <a:p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8(86165)3-36-77; 4-14-58;</a:t>
            </a:r>
          </a:p>
        </p:txBody>
      </p:sp>
      <p:sp>
        <p:nvSpPr>
          <p:cNvPr id="22536" name="Text Box 23"/>
          <p:cNvSpPr txBox="1">
            <a:spLocks noChangeArrowheads="1"/>
          </p:cNvSpPr>
          <p:nvPr/>
        </p:nvSpPr>
        <p:spPr bwMode="auto">
          <a:xfrm>
            <a:off x="3054350" y="5405405"/>
            <a:ext cx="33845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fu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-2013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@inbox.ru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68660"/>
            <a:ext cx="8381405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7030A0"/>
                </a:solidFill>
              </a:rPr>
              <a:t>            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Задачи при формировании </a:t>
            </a:r>
          </a:p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              районного бюджета на 20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5 год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и на плановый период 20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6 и 2027 годов:</a:t>
            </a:r>
            <a:endParaRPr lang="ru-RU" sz="2500" b="1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131AFDF-92C9-401B-A0E7-6ED8E5651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202891"/>
              </p:ext>
            </p:extLst>
          </p:nvPr>
        </p:nvGraphicFramePr>
        <p:xfrm>
          <a:off x="1158875" y="193251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6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3816952" y="2244725"/>
            <a:ext cx="2454307" cy="2001838"/>
            <a:chOff x="2195" y="1632"/>
            <a:chExt cx="1487" cy="1261"/>
          </a:xfrm>
        </p:grpSpPr>
        <p:pic>
          <p:nvPicPr>
            <p:cNvPr id="10253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" y="1632"/>
              <a:ext cx="1061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54" name="Text Box 3"/>
            <p:cNvSpPr txBox="1">
              <a:spLocks noChangeArrowheads="1"/>
            </p:cNvSpPr>
            <p:nvPr/>
          </p:nvSpPr>
          <p:spPr bwMode="auto">
            <a:xfrm>
              <a:off x="2195" y="1643"/>
              <a:ext cx="1487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муниципального образования         Красноармейский                       район</a:t>
              </a:r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48375" y="3962401"/>
            <a:ext cx="297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938838" y="5410202"/>
            <a:ext cx="260032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385887" y="4095750"/>
            <a:ext cx="2600325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землю</a:t>
            </a:r>
          </a:p>
        </p:txBody>
      </p:sp>
      <p:cxnSp>
        <p:nvCxnSpPr>
          <p:cNvPr id="11271" name="AutoShape 7"/>
          <p:cNvCxnSpPr>
            <a:cxnSpLocks noChangeShapeType="1"/>
          </p:cNvCxnSpPr>
          <p:nvPr/>
        </p:nvCxnSpPr>
        <p:spPr bwMode="auto">
          <a:xfrm flipV="1">
            <a:off x="5043488" y="4189413"/>
            <a:ext cx="1290" cy="685800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cxnSp>
        <p:nvCxnSpPr>
          <p:cNvPr id="11272" name="AutoShape 8"/>
          <p:cNvCxnSpPr>
            <a:cxnSpLocks noChangeShapeType="1"/>
          </p:cNvCxnSpPr>
          <p:nvPr/>
        </p:nvCxnSpPr>
        <p:spPr bwMode="auto">
          <a:xfrm>
            <a:off x="2748980" y="3167063"/>
            <a:ext cx="1549103" cy="1588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cxnSp>
        <p:nvCxnSpPr>
          <p:cNvPr id="11273" name="AutoShape 9"/>
          <p:cNvCxnSpPr>
            <a:cxnSpLocks noChangeShapeType="1"/>
          </p:cNvCxnSpPr>
          <p:nvPr/>
        </p:nvCxnSpPr>
        <p:spPr bwMode="auto">
          <a:xfrm flipH="1">
            <a:off x="5817580" y="3159124"/>
            <a:ext cx="1176338" cy="1588"/>
          </a:xfrm>
          <a:prstGeom prst="straightConnector1">
            <a:avLst/>
          </a:prstGeom>
          <a:noFill/>
          <a:ln w="25560" cap="sq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</p:cxn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981200" y="0"/>
            <a:ext cx="5943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Основная сумма поступлений запланирована по трем доходным источникам:</a:t>
            </a:r>
          </a:p>
          <a:p>
            <a:pPr eaLnBrk="1" hangingPunct="1"/>
            <a:endParaRPr lang="ru-RU" altLang="ru-RU" sz="32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2057A9-5601-496C-B706-A212F61F2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8" r="14397"/>
          <a:stretch/>
        </p:blipFill>
        <p:spPr>
          <a:xfrm>
            <a:off x="6193631" y="1994694"/>
            <a:ext cx="2747727" cy="2036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3DA78-EB96-4BBB-8407-C8120F7E6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1994694"/>
            <a:ext cx="2505583" cy="21010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E7338-0503-4124-B1D1-2E4BB9139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02" t="11539" r="28078" b="8462"/>
          <a:stretch/>
        </p:blipFill>
        <p:spPr>
          <a:xfrm>
            <a:off x="3835944" y="4792662"/>
            <a:ext cx="2300788" cy="17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2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B7E6A49-389E-42F3-AE31-EC4CE3590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89027"/>
              </p:ext>
            </p:extLst>
          </p:nvPr>
        </p:nvGraphicFramePr>
        <p:xfrm>
          <a:off x="428017" y="155643"/>
          <a:ext cx="9280187" cy="638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9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5E7BF0C-6510-4B4A-AB84-5C7E42CC1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26662"/>
              </p:ext>
            </p:extLst>
          </p:nvPr>
        </p:nvGraphicFramePr>
        <p:xfrm>
          <a:off x="116732" y="1"/>
          <a:ext cx="9789267" cy="678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06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5598C6E-4EF7-4834-BA53-1518B58EB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75750"/>
              </p:ext>
            </p:extLst>
          </p:nvPr>
        </p:nvGraphicFramePr>
        <p:xfrm>
          <a:off x="201037" y="0"/>
          <a:ext cx="97049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48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95300" y="0"/>
            <a:ext cx="8915400" cy="589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ru-RU" sz="3200" b="1" i="1">
                <a:latin typeface="Times New Roman" pitchFamily="18" charset="0"/>
              </a:rPr>
              <a:t>Основные источники формирования доходов дорожного фонда района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77850" y="1417638"/>
            <a:ext cx="8915400" cy="544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908050" y="1143000"/>
            <a:ext cx="7924800" cy="13716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Акцизы на автомобильный бензин,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прямогонный бензин, дизельное топливо,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моторные масла для дизельных и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карбюраторных (инжекторных) двигателей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990600" y="3048000"/>
            <a:ext cx="7842250" cy="11430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Норматив отчисления от налога на прибыль</a:t>
            </a:r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990600" y="4724400"/>
            <a:ext cx="7842250" cy="1600200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Межбюджетные трансферты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из бюджетов бюджетной системы РФ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на обеспечение дорожной деятельности в отношении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автомобильных дорог общего пользования</a:t>
            </a: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2641600" y="2590800"/>
            <a:ext cx="1720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2393950" y="2819400"/>
            <a:ext cx="4953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604000" y="4267200"/>
            <a:ext cx="1720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6356350" y="4419600"/>
            <a:ext cx="4953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95300" y="320358"/>
            <a:ext cx="8915400" cy="7312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параметры бюджета района   </a:t>
            </a:r>
            <a:endParaRPr lang="ru-RU" sz="3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730720"/>
              </p:ext>
            </p:extLst>
          </p:nvPr>
        </p:nvGraphicFramePr>
        <p:xfrm>
          <a:off x="495300" y="1674848"/>
          <a:ext cx="8915400" cy="41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8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год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Налоговые, неналоговые доходы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1 202 538,4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1 187 732,1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1 264 257,1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других уровней бюджета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2 315 469,8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2 118 057,1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2 062 580,3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613 008,2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3 305 789,2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3 326 837,4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Профицит/дефицит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(+,-)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- 95 000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CAD5B2-1E10-48F4-AA6D-B282C8D9F97A}"/>
              </a:ext>
            </a:extLst>
          </p:cNvPr>
          <p:cNvSpPr txBox="1"/>
          <p:nvPr/>
        </p:nvSpPr>
        <p:spPr>
          <a:xfrm>
            <a:off x="7974956" y="1305516"/>
            <a:ext cx="1620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itchFamily="18" charset="0"/>
              </a:rPr>
              <a:t>(тыс. рублей)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E1EEE9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1744</Words>
  <Application>Microsoft Office PowerPoint</Application>
  <PresentationFormat>Лист A4 (210x297 мм)</PresentationFormat>
  <Paragraphs>425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Palatino Linotype</vt:lpstr>
      <vt:lpstr>Times New Roman</vt:lpstr>
      <vt:lpstr>Trebuchet MS</vt:lpstr>
      <vt:lpstr>Wingdings</vt:lpstr>
      <vt:lpstr>Wingdings 3</vt:lpstr>
      <vt:lpstr>Легкий дым</vt:lpstr>
      <vt:lpstr>Аспект</vt:lpstr>
      <vt:lpstr>БЮДЖЕТ ДЛЯ ГРАЖДАН</vt:lpstr>
      <vt:lpstr>Что такое «Бюджет для граждан»?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района   </vt:lpstr>
      <vt:lpstr>Презентация PowerPoint</vt:lpstr>
      <vt:lpstr>Презентация PowerPoint</vt:lpstr>
      <vt:lpstr>Структура расходов </vt:lpstr>
      <vt:lpstr>Презентация PowerPoint</vt:lpstr>
      <vt:lpstr>Презентация PowerPoint</vt:lpstr>
      <vt:lpstr>Презентация PowerPoint</vt:lpstr>
      <vt:lpstr>Муниципальные программы МО Красноармейский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Пользователь Windows</dc:creator>
  <cp:lastModifiedBy>Martynova</cp:lastModifiedBy>
  <cp:revision>411</cp:revision>
  <cp:lastPrinted>2024-11-20T04:54:04Z</cp:lastPrinted>
  <dcterms:created xsi:type="dcterms:W3CDTF">2017-11-18T19:42:35Z</dcterms:created>
  <dcterms:modified xsi:type="dcterms:W3CDTF">2024-11-20T04:56:26Z</dcterms:modified>
</cp:coreProperties>
</file>