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796" r:id="rId2"/>
  </p:sldMasterIdLst>
  <p:notesMasterIdLst>
    <p:notesMasterId r:id="rId23"/>
  </p:notesMasterIdLst>
  <p:sldIdLst>
    <p:sldId id="290" r:id="rId3"/>
    <p:sldId id="261" r:id="rId4"/>
    <p:sldId id="260" r:id="rId5"/>
    <p:sldId id="263" r:id="rId6"/>
    <p:sldId id="286" r:id="rId7"/>
    <p:sldId id="287" r:id="rId8"/>
    <p:sldId id="288" r:id="rId9"/>
    <p:sldId id="282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4" r:id="rId20"/>
    <p:sldId id="280" r:id="rId21"/>
    <p:sldId id="281" r:id="rId22"/>
  </p:sldIdLst>
  <p:sldSz cx="9906000" cy="6858000" type="A4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520992D-5E3E-4408-93D3-A06D5CF242C7}">
          <p14:sldIdLst>
            <p14:sldId id="290"/>
            <p14:sldId id="261"/>
            <p14:sldId id="260"/>
            <p14:sldId id="263"/>
            <p14:sldId id="286"/>
            <p14:sldId id="287"/>
            <p14:sldId id="288"/>
            <p14:sldId id="282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4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ветлана Александровна Егоренко" initials="САЕ" lastIdx="2" clrIdx="0">
    <p:extLst>
      <p:ext uri="{19B8F6BF-5375-455C-9EA6-DF929625EA0E}">
        <p15:presenceInfo xmlns:p15="http://schemas.microsoft.com/office/powerpoint/2012/main" userId="Светлана Александровна Егоренко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DC6F"/>
    <a:srgbClr val="FF00FF"/>
    <a:srgbClr val="F96435"/>
    <a:srgbClr val="FF6699"/>
    <a:srgbClr val="00FFFF"/>
    <a:srgbClr val="79FF86"/>
    <a:srgbClr val="160145"/>
    <a:srgbClr val="A9D18D"/>
    <a:srgbClr val="110135"/>
    <a:srgbClr val="180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87719" autoAdjust="0"/>
  </p:normalViewPr>
  <p:slideViewPr>
    <p:cSldViewPr snapToGrid="0">
      <p:cViewPr varScale="1">
        <p:scale>
          <a:sx n="100" d="100"/>
          <a:sy n="100" d="100"/>
        </p:scale>
        <p:origin x="1692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urm7\&#1086;&#1073;&#1097;&#1080;&#1081;\&#1054;&#1073;&#1097;&#1080;&#1081;&#1054;&#1073;&#1084;&#1077;&#1085;\&#1041;&#1102;&#1076;&#1078;&#1077;&#1090;%20&#1076;&#1083;&#1103;%20&#1075;&#1088;&#1072;&#1078;&#1076;&#1072;&#1085;%202025-2027%20&#1075;&#1075;\&#1041;&#1102;&#1076;&#1078;&#1077;&#1090;%20&#1076;&#1083;&#1103;%20&#1075;&#1088;&#1072;&#1078;&#1076;&#1072;&#1085;%202025%20&#107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chbudjet\&#1086;&#1073;&#1097;&#1072;&#1103;%20&#1073;&#1102;&#1076;&#1078;&#1077;&#1090;&#1085;&#1099;&#1081;%20&#1086;&#1090;&#1076;&#1077;&#1083;\&#1056;&#1077;&#1096;&#1077;&#1085;&#1080;&#1077;%20&#1057;&#1086;&#1074;&#1077;&#1090;&#1072;%202021\&#1041;&#1102;&#1076;&#1078;&#1077;&#1090;%20&#1076;&#1083;&#1103;%20&#1075;&#1088;&#1072;&#1078;&#1076;&#1072;&#1085;%202022-2024%20&#1075;&#1075;\&#1051;&#1080;&#1089;&#1090;%20Microsoft%20Exce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chbudjet\&#1086;&#1073;&#1097;&#1072;&#1103;%20&#1073;&#1102;&#1076;&#1078;&#1077;&#1090;&#1085;&#1099;&#1081;%20&#1086;&#1090;&#1076;&#1077;&#1083;\&#1056;&#1077;&#1096;&#1077;&#1085;&#1080;&#1077;%20&#1057;&#1086;&#1074;&#1077;&#1090;&#1072;%202021\&#1041;&#1102;&#1076;&#1078;&#1077;&#1090;%20&#1076;&#1083;&#1103;%20&#1075;&#1088;&#1072;&#1078;&#1076;&#1072;&#1085;%202022-2024%20&#1075;&#1075;\&#1051;&#1080;&#1089;&#1090;%20Microsoft%20Excel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urm7\&#1086;&#1073;&#1097;&#1080;&#1081;\&#1054;&#1073;&#1097;&#1080;&#1081;&#1054;&#1073;&#1084;&#1077;&#1085;\&#1044;&#1083;&#1103;%20&#1087;&#1088;&#1086;&#1077;&#1082;&#1090;&#1072;%202023%20&#1075;&#1086;&#1076;&#1072;\&#1041;&#1102;&#1076;&#1078;&#1077;&#1090;%20&#1076;&#1083;&#1103;%20&#1075;&#1088;&#1072;&#1078;&#1076;&#1072;&#1085;%202023-2025%20&#1075;&#1075;\&#1041;&#1102;&#1076;&#1078;&#1077;&#1090;%20&#1076;&#1083;&#1103;%20&#1075;&#1088;&#1072;&#1078;&#1076;&#1072;&#1085;%202023%20&#1075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ch-budget\&#1086;&#1073;&#1097;&#1072;&#1103;%20&#1073;&#1102;&#1076;&#1078;&#1077;&#1090;&#1085;&#1099;&#1081;%20&#1086;&#1090;&#1076;&#1077;&#1083;\&#1056;&#1077;&#1096;&#1077;&#1085;&#1080;&#1077;%20&#1057;&#1086;&#1074;&#1077;&#1090;&#1072;%202023\&#1041;&#1102;&#1076;&#1078;&#1077;&#1090;%20&#1076;&#1083;&#1103;%20&#1075;&#1088;&#1072;&#1078;&#1076;&#1072;&#1085;%202024-2026%20&#1075;&#1075;\&#1041;&#1102;&#1076;&#1078;&#1077;&#1090;%20&#1076;&#1083;&#1103;%20&#1075;&#1088;&#1072;&#1078;&#1076;&#1072;&#1085;%202024%20&#1075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urm7\&#1054;&#1073;&#1097;&#1080;&#1081;\&#1054;&#1073;&#1097;&#1080;&#1081;&#1054;&#1073;&#1084;&#1077;&#1085;\&#1041;&#1102;&#1076;&#1078;&#1077;&#1090;%20&#1076;&#1083;&#1103;%20&#1075;&#1088;&#1072;&#1078;&#1076;&#1072;&#1085;%202026-2028\&#1041;&#1102;&#1076;&#1078;&#1077;&#1090;%20&#1076;&#1083;&#1103;%20&#1075;&#1088;&#1072;&#1078;&#1076;&#1072;&#1085;%202026%20&#1075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urm7\&#1054;&#1073;&#1097;&#1080;&#1081;\&#1054;&#1073;&#1097;&#1080;&#1081;&#1054;&#1073;&#1084;&#1077;&#1085;\&#1041;&#1102;&#1076;&#1078;&#1077;&#1090;%20&#1076;&#1083;&#1103;%20&#1075;&#1088;&#1072;&#1078;&#1076;&#1072;&#1085;%202026-2028\&#1041;&#1102;&#1076;&#1078;&#1077;&#1090;%20&#1076;&#1083;&#1103;%20&#1075;&#1088;&#1072;&#1078;&#1076;&#1072;&#1085;%202026%20&#1075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urm7\&#1054;&#1073;&#1097;&#1080;&#1081;\&#1054;&#1073;&#1097;&#1080;&#1081;&#1054;&#1073;&#1084;&#1077;&#1085;\&#1041;&#1102;&#1076;&#1078;&#1077;&#1090;%20&#1076;&#1083;&#1103;%20&#1075;&#1088;&#1072;&#1078;&#1076;&#1072;&#1085;%202026-2028\&#1041;&#1102;&#1076;&#1078;&#1077;&#1090;%20&#1076;&#1083;&#1103;%20&#1075;&#1088;&#1072;&#1078;&#1076;&#1072;&#1085;%202026%20&#1075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urm7\&#1054;&#1073;&#1097;&#1080;&#1081;\&#1054;&#1073;&#1097;&#1080;&#1081;&#1054;&#1073;&#1084;&#1077;&#1085;\&#1041;&#1102;&#1076;&#1078;&#1077;&#1090;%20&#1076;&#1083;&#1103;%20&#1075;&#1088;&#1072;&#1078;&#1076;&#1072;&#1085;%202026-2028\&#1041;&#1102;&#1076;&#1078;&#1077;&#1090;%20&#1076;&#1083;&#1103;%20&#1075;&#1088;&#1072;&#1078;&#1076;&#1072;&#1085;%202026%20&#1075;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urm7\&#1086;&#1073;&#1097;&#1080;&#1081;\&#1054;&#1073;&#1097;&#1080;&#1081;&#1054;&#1073;&#1084;&#1077;&#1085;\&#1041;&#1102;&#1076;&#1078;&#1077;&#1090;%20&#1076;&#1083;&#1103;%20&#1075;&#1088;&#1072;&#1078;&#1076;&#1072;&#1085;%202026-2028\&#1041;&#1102;&#1076;&#1078;&#1077;&#1090;%20&#1076;&#1083;&#1103;%20&#1075;&#1088;&#1072;&#1078;&#1076;&#1072;&#1085;%202026%20&#107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urm7\&#1086;&#1073;&#1097;&#1080;&#1081;\&#1054;&#1073;&#1097;&#1080;&#1081;&#1054;&#1073;&#1084;&#1077;&#1085;\&#1041;&#1102;&#1076;&#1078;&#1077;&#1090;%20&#1076;&#1083;&#1103;%20&#1075;&#1088;&#1072;&#1078;&#1076;&#1072;&#1085;%202026-2028\&#1041;&#1102;&#1076;&#1078;&#1077;&#1090;%20&#1076;&#1083;&#1103;%20&#1075;&#1088;&#1072;&#1078;&#1076;&#1072;&#1085;%202026%20&#1075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urm7\&#1086;&#1073;&#1097;&#1080;&#1081;\&#1054;&#1073;&#1097;&#1080;&#1081;&#1054;&#1073;&#1084;&#1077;&#1085;\&#1041;&#1102;&#1076;&#1078;&#1077;&#1090;%20&#1076;&#1083;&#1103;%20&#1075;&#1088;&#1072;&#1078;&#1076;&#1072;&#1085;%202026-2028\&#1041;&#1102;&#1076;&#1078;&#1077;&#1090;%20&#1076;&#1083;&#1103;%20&#1075;&#1088;&#1072;&#1078;&#1076;&#1072;&#1085;%202026%20&#1075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urm7\&#1086;&#1073;&#1097;&#1080;&#1081;\&#1054;&#1073;&#1097;&#1080;&#1081;&#1054;&#1073;&#1084;&#1077;&#1085;\&#1041;&#1102;&#1076;&#1078;&#1077;&#1090;%20&#1076;&#1083;&#1103;%20&#1075;&#1088;&#1072;&#1078;&#1076;&#1072;&#1085;%202026-2028\&#1041;&#1102;&#1076;&#1078;&#1077;&#1090;%20&#1076;&#1083;&#1103;%20&#1075;&#1088;&#1072;&#1078;&#1076;&#1072;&#1085;%202026%20&#1075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Serverurm7\&#1086;&#1073;&#1097;&#1080;&#1081;\&#1054;&#1073;&#1097;&#1080;&#1081;&#1054;&#1073;&#1084;&#1077;&#1085;\&#1041;&#1102;&#1076;&#1078;&#1077;&#1090;%20&#1076;&#1083;&#1103;%20&#1075;&#1088;&#1072;&#1078;&#1076;&#1072;&#1085;%20&#1085;&#1072;%202019-2021\&#1051;&#1080;&#1089;&#1090;%20Microsoft%20Excel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Serverurm7\&#1086;&#1073;&#1097;&#1080;&#1081;\&#1054;&#1073;&#1097;&#1080;&#1081;&#1054;&#1073;&#1084;&#1077;&#1085;\&#1041;&#1102;&#1076;&#1078;&#1077;&#1090;%20&#1076;&#1083;&#1103;%20&#1075;&#1088;&#1072;&#1078;&#1076;&#1072;&#1085;%20&#1085;&#1072;%202019-2021\&#1051;&#1080;&#1089;&#1090;%20Microsoft%20Excel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tx1"/>
                </a:solidFill>
              </a:rPr>
              <a:t>Налоговые и неналоговые доходы бюджета муниципального образования Красноармейский район, тыс. рублей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73934240"/>
        <c:axId val="573934568"/>
        <c:axId val="0"/>
      </c:bar3DChart>
      <c:catAx>
        <c:axId val="57393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3934568"/>
        <c:crosses val="autoZero"/>
        <c:auto val="1"/>
        <c:lblAlgn val="ctr"/>
        <c:lblOffset val="100"/>
        <c:noMultiLvlLbl val="0"/>
      </c:catAx>
      <c:valAx>
        <c:axId val="57393456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5739342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905945078568514E-2"/>
          <c:y val="2.6986002969995305E-2"/>
          <c:w val="0.78402241818670837"/>
          <c:h val="0.6317244515102313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797040648267456E-2"/>
          <c:y val="0.84280660313249212"/>
          <c:w val="0.78169880413327175"/>
          <c:h val="0.109726246717733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depthPercent val="100"/>
      <c:rAngAx val="0"/>
      <c:perspective val="7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049994750656168"/>
          <c:y val="0.11089660680955041"/>
          <c:w val="0.81633343832020999"/>
          <c:h val="0.76852741738429919"/>
        </c:manualLayout>
      </c:layout>
      <c:pie3DChart>
        <c:varyColors val="1"/>
        <c:ser>
          <c:idx val="0"/>
          <c:order val="0"/>
          <c:tx>
            <c:strRef>
              <c:f>'расходы 1'!$B$2</c:f>
              <c:strCache>
                <c:ptCount val="1"/>
                <c:pt idx="0">
                  <c:v>2026</c:v>
                </c:pt>
              </c:strCache>
            </c:strRef>
          </c:tx>
          <c:explosion val="17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638-403C-9B70-3B7414320C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638-403C-9B70-3B7414320CED}"/>
              </c:ext>
            </c:extLst>
          </c:dPt>
          <c:dPt>
            <c:idx val="2"/>
            <c:bubble3D val="0"/>
            <c:explosion val="16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638-403C-9B70-3B7414320C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638-403C-9B70-3B7414320CE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85E2E9A-6C81-4D0E-BE70-FFAA1A550532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 6,27%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638-403C-9B70-3B7414320CED}"/>
                </c:ext>
              </c:extLst>
            </c:dLbl>
            <c:dLbl>
              <c:idx val="1"/>
              <c:layout>
                <c:manualLayout>
                  <c:x val="-2.6613333333333333E-2"/>
                  <c:y val="-0.13218207274160124"/>
                </c:manualLayout>
              </c:layout>
              <c:tx>
                <c:rich>
                  <a:bodyPr/>
                  <a:lstStyle/>
                  <a:p>
                    <a:fld id="{3FAC73BA-756F-4770-80F7-8CCF6BA86F96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4,20%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638-403C-9B70-3B7414320CE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C004AF8-FBDC-43BA-9090-C17512B45700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89,27%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638-403C-9B70-3B7414320CED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69EFE3-B7A9-426A-B5D9-D508FB0C8D95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 baseline="0"/>
                      <a:t>;  0,27%</a:t>
                    </a:r>
                  </a:p>
                </c:rich>
              </c:tx>
              <c:numFmt formatCode="#,##0.0000;[Red]#,##0.0000" sourceLinked="0"/>
              <c:spPr>
                <a:noFill/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800000000000001"/>
                      <c:h val="9.316392659227525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638-403C-9B70-3B7414320CED}"/>
                </c:ext>
              </c:extLst>
            </c:dLbl>
            <c:numFmt formatCode="#,##0.0000;[Red]#,##0.0000" sourceLinked="0"/>
            <c:spPr>
              <a:noFill/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;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'расходы 1'!$A$3:$A$6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</c:v>
                </c:pt>
              </c:strCache>
            </c:strRef>
          </c:cat>
          <c:val>
            <c:numRef>
              <c:f>'расходы 1'!$B$3:$B$6</c:f>
              <c:numCache>
                <c:formatCode>#,##0.00</c:formatCode>
                <c:ptCount val="4"/>
                <c:pt idx="0">
                  <c:v>151969.79999999999</c:v>
                </c:pt>
                <c:pt idx="1">
                  <c:v>101711.5</c:v>
                </c:pt>
                <c:pt idx="2">
                  <c:v>2163411.1</c:v>
                </c:pt>
                <c:pt idx="3">
                  <c:v>6469.5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38-403C-9B70-3B7414320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depthPercent val="100"/>
      <c:rAngAx val="0"/>
      <c:perspective val="7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049994750656168"/>
          <c:y val="0.11089660680955041"/>
          <c:w val="0.81633343832020999"/>
          <c:h val="0.76852741738429919"/>
        </c:manualLayout>
      </c:layout>
      <c:pie3DChart>
        <c:varyColors val="1"/>
        <c:ser>
          <c:idx val="0"/>
          <c:order val="0"/>
          <c:tx>
            <c:strRef>
              <c:f>'расходы 1'!$C$2</c:f>
              <c:strCache>
                <c:ptCount val="1"/>
                <c:pt idx="0">
                  <c:v>2027</c:v>
                </c:pt>
              </c:strCache>
            </c:strRef>
          </c:tx>
          <c:explosion val="17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7E2-4C44-BF66-8DE95C466E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7E2-4C44-BF66-8DE95C466E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7E2-4C44-BF66-8DE95C466E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7E2-4C44-BF66-8DE95C466E5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E18DA2F-01DB-43C2-9CA1-51B98712F72E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; 6,52%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7E2-4C44-BF66-8DE95C466E5A}"/>
                </c:ext>
              </c:extLst>
            </c:dLbl>
            <c:dLbl>
              <c:idx val="1"/>
              <c:layout>
                <c:manualLayout>
                  <c:x val="0.10133333333333329"/>
                  <c:y val="-7.722488644047459E-3"/>
                </c:manualLayout>
              </c:layout>
              <c:tx>
                <c:rich>
                  <a:bodyPr/>
                  <a:lstStyle/>
                  <a:p>
                    <a:fld id="{CC12435A-8148-4F83-9539-28189CF35C0E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; 7,46%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00000000000003"/>
                      <c:h val="0.123411954706650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7E2-4C44-BF66-8DE95C466E5A}"/>
                </c:ext>
              </c:extLst>
            </c:dLbl>
            <c:dLbl>
              <c:idx val="2"/>
              <c:layout>
                <c:manualLayout>
                  <c:x val="-7.6006509186351809E-2"/>
                  <c:y val="1.9858886277444674E-2"/>
                </c:manualLayout>
              </c:layout>
              <c:tx>
                <c:rich>
                  <a:bodyPr/>
                  <a:lstStyle/>
                  <a:p>
                    <a:fld id="{2527E8BC-44EC-4D63-9F14-0F212F18B5C9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; 85,79%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14656167979"/>
                      <c:h val="6.768314632715283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7E2-4C44-BF66-8DE95C466E5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BC90424-B4E4-493B-AA65-3D33C79EA2CD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; 0,23%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7E2-4C44-BF66-8DE95C466E5A}"/>
                </c:ext>
              </c:extLst>
            </c:dLbl>
            <c:spPr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'расходы 1'!$A$3:$A$6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</c:v>
                </c:pt>
              </c:strCache>
            </c:strRef>
          </c:cat>
          <c:val>
            <c:numRef>
              <c:f>'расходы 1'!$C$3:$C$6</c:f>
              <c:numCache>
                <c:formatCode>#,##0.00</c:formatCode>
                <c:ptCount val="4"/>
                <c:pt idx="0">
                  <c:v>179961.7</c:v>
                </c:pt>
                <c:pt idx="1">
                  <c:v>206137</c:v>
                </c:pt>
                <c:pt idx="2">
                  <c:v>2369228.1</c:v>
                </c:pt>
                <c:pt idx="3">
                  <c:v>6432.9999999995343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7E2-4C44-BF66-8DE95C466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depthPercent val="100"/>
      <c:rAngAx val="0"/>
      <c:perspective val="7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049994750656168"/>
          <c:y val="0.11089660680955041"/>
          <c:w val="0.81633343832020999"/>
          <c:h val="0.76852741738429919"/>
        </c:manualLayout>
      </c:layout>
      <c:pie3DChart>
        <c:varyColors val="1"/>
        <c:ser>
          <c:idx val="0"/>
          <c:order val="0"/>
          <c:tx>
            <c:strRef>
              <c:f>'расходы 1'!$D$2</c:f>
              <c:strCache>
                <c:ptCount val="1"/>
                <c:pt idx="0">
                  <c:v>2028</c:v>
                </c:pt>
              </c:strCache>
            </c:strRef>
          </c:tx>
          <c:explosion val="17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39B-43CC-BEDE-512AE2DB773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39B-43CC-BEDE-512AE2DB773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39B-43CC-BEDE-512AE2DB7737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39B-43CC-BEDE-512AE2DB773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2E66BCA-B075-4D76-A998-B5272224F59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6,55%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39B-43CC-BEDE-512AE2DB773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D023206-4784-4310-9D07-6948E75EE210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/>
                      <a:t>; 0,90%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39B-43CC-BEDE-512AE2DB7737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042DAD-899B-4031-A1D8-A811ED85378A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 baseline="0" dirty="0"/>
                      <a:t>; 92,30%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39B-43CC-BEDE-512AE2DB7737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337F8D6-6C59-4303-ACB4-37144B998A30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 baseline="0"/>
                      <a:t>; 0,25%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39B-43CC-BEDE-512AE2DB77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'расходы 1'!$A$3:$A$6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</c:v>
                </c:pt>
              </c:strCache>
            </c:strRef>
          </c:cat>
          <c:val>
            <c:numRef>
              <c:f>'расходы 1'!$D$3:$D$6</c:f>
              <c:numCache>
                <c:formatCode>#,##0.00</c:formatCode>
                <c:ptCount val="4"/>
                <c:pt idx="0">
                  <c:v>171293.9</c:v>
                </c:pt>
                <c:pt idx="1">
                  <c:v>23444.1</c:v>
                </c:pt>
                <c:pt idx="2">
                  <c:v>2413057.9</c:v>
                </c:pt>
                <c:pt idx="3">
                  <c:v>6433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9B-43CC-BEDE-512AE2DB7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1" baseline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</a:rPr>
              <a:t>Расходы на социальную сферу и прочие расходы</a:t>
            </a:r>
            <a:endParaRPr lang="ru-RU" baseline="0">
              <a:solidFill>
                <a:sysClr val="windowText" lastClr="000000"/>
              </a:solidFill>
              <a:effectLst/>
              <a:latin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'расходы 2'!$A$3</c:f>
              <c:strCache>
                <c:ptCount val="1"/>
                <c:pt idx="0">
                  <c:v>Социальная сфера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'расходы 2'!$B$2:$D$2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'расходы 2'!$B$3:$D$3</c:f>
              <c:numCache>
                <c:formatCode>#,##0.00</c:formatCode>
                <c:ptCount val="3"/>
                <c:pt idx="0">
                  <c:v>3398179.7</c:v>
                </c:pt>
                <c:pt idx="1">
                  <c:v>3680152.7</c:v>
                </c:pt>
                <c:pt idx="2">
                  <c:v>3489501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B-4634-97A2-691CE78F1415}"/>
            </c:ext>
          </c:extLst>
        </c:ser>
        <c:ser>
          <c:idx val="1"/>
          <c:order val="1"/>
          <c:tx>
            <c:strRef>
              <c:f>'расходы 2'!$A$4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'расходы 2'!$B$2:$D$2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'расходы 2'!$B$4:$D$4</c:f>
              <c:numCache>
                <c:formatCode>#,##0.00</c:formatCode>
                <c:ptCount val="3"/>
                <c:pt idx="0">
                  <c:v>427174</c:v>
                </c:pt>
                <c:pt idx="1">
                  <c:v>459319.79999999981</c:v>
                </c:pt>
                <c:pt idx="2">
                  <c:v>501063.60000000009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6B-4634-97A2-691CE78F14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30324480"/>
        <c:axId val="229653496"/>
        <c:axId val="0"/>
      </c:bar3DChart>
      <c:catAx>
        <c:axId val="230324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29653496"/>
        <c:crosses val="autoZero"/>
        <c:auto val="1"/>
        <c:lblAlgn val="ctr"/>
        <c:lblOffset val="100"/>
        <c:noMultiLvlLbl val="0"/>
      </c:catAx>
      <c:valAx>
        <c:axId val="22965349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3032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tx1"/>
                </a:solidFill>
              </a:rPr>
              <a:t>Налоговые и неналоговые доходы бюджета муниципального образования Красноармейский район, тыс. рублей</a:t>
            </a:r>
          </a:p>
        </c:rich>
      </c:tx>
      <c:layout>
        <c:manualLayout>
          <c:xMode val="edge"/>
          <c:yMode val="edge"/>
          <c:x val="0.17096273717406338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053706946876824E-2"/>
          <c:y val="0.22630709998262105"/>
          <c:w val="0.96054618172728412"/>
          <c:h val="0.6925450850901703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>
              <a:contourClr>
                <a:schemeClr val="tx1"/>
              </a:contourClr>
            </a:sp3d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A46-4F52-A6AC-46EDBC599E27}"/>
              </c:ext>
            </c:extLst>
          </c:dPt>
          <c:dLbls>
            <c:dLbl>
              <c:idx val="0"/>
              <c:layout>
                <c:manualLayout>
                  <c:x val="1.4499679076537547E-2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46-4F52-A6AC-46EDBC599E27}"/>
                </c:ext>
              </c:extLst>
            </c:dLbl>
            <c:dLbl>
              <c:idx val="1"/>
              <c:layout>
                <c:manualLayout>
                  <c:x val="1.1863373789894356E-2"/>
                  <c:y val="-2.777777777777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46-4F52-A6AC-46EDBC599E27}"/>
                </c:ext>
              </c:extLst>
            </c:dLbl>
            <c:dLbl>
              <c:idx val="2"/>
              <c:layout>
                <c:manualLayout>
                  <c:x val="1.9772289649823929E-2"/>
                  <c:y val="-3.3333333333333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46-4F52-A6AC-46EDBC599E27}"/>
                </c:ext>
              </c:extLst>
            </c:dLbl>
            <c:dLbl>
              <c:idx val="3"/>
              <c:layout>
                <c:manualLayout>
                  <c:x val="2.372674757978881E-2"/>
                  <c:y val="-2.7777777777777915E-2"/>
                </c:manualLayout>
              </c:layout>
              <c:tx>
                <c:rich>
                  <a:bodyPr/>
                  <a:lstStyle/>
                  <a:p>
                    <a:fld id="{E64D27D6-415D-44CC-9FA1-6F3F75032ABE}" type="VALU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A46-4F52-A6AC-46EDBC599E27}"/>
                </c:ext>
              </c:extLst>
            </c:dLbl>
            <c:dLbl>
              <c:idx val="4"/>
              <c:layout>
                <c:manualLayout>
                  <c:x val="1.1863373789894259E-2"/>
                  <c:y val="-2.7777777777777776E-2"/>
                </c:manualLayout>
              </c:layout>
              <c:tx>
                <c:rich>
                  <a:bodyPr/>
                  <a:lstStyle/>
                  <a:p>
                    <a:fld id="{A3133FF5-5210-4D31-A7C7-284AFDEBEE6D}" type="VALU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A46-4F52-A6AC-46EDBC599E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Лист5!$A$3:$E$3</c:f>
              <c:strCache>
                <c:ptCount val="5"/>
                <c:pt idx="0">
                  <c:v>2024 г. (отчет)</c:v>
                </c:pt>
                <c:pt idx="1">
                  <c:v>2025 г. (оценка)</c:v>
                </c:pt>
                <c:pt idx="2">
                  <c:v>2026 г. </c:v>
                </c:pt>
                <c:pt idx="3">
                  <c:v>2027 г.</c:v>
                </c:pt>
                <c:pt idx="4">
                  <c:v>2028 г.</c:v>
                </c:pt>
              </c:strCache>
            </c:strRef>
          </c:cat>
          <c:val>
            <c:numRef>
              <c:f>Лист5!$A$4:$E$4</c:f>
              <c:numCache>
                <c:formatCode>#,##0.00</c:formatCode>
                <c:ptCount val="5"/>
                <c:pt idx="0">
                  <c:v>1469760.6</c:v>
                </c:pt>
                <c:pt idx="1">
                  <c:v>1381210.1</c:v>
                </c:pt>
                <c:pt idx="2">
                  <c:v>1401791.8</c:v>
                </c:pt>
                <c:pt idx="3">
                  <c:v>1377712.7</c:v>
                </c:pt>
                <c:pt idx="4">
                  <c:v>1376335.7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46-4F52-A6AC-46EDBC599E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73934240"/>
        <c:axId val="573934568"/>
        <c:axId val="0"/>
      </c:bar3DChart>
      <c:catAx>
        <c:axId val="57393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3934568"/>
        <c:crosses val="autoZero"/>
        <c:auto val="1"/>
        <c:lblAlgn val="ctr"/>
        <c:lblOffset val="100"/>
        <c:noMultiLvlLbl val="0"/>
      </c:catAx>
      <c:valAx>
        <c:axId val="573934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393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Структура</a:t>
            </a:r>
            <a:r>
              <a:rPr lang="ru-RU" b="1" baseline="0" dirty="0">
                <a:solidFill>
                  <a:schemeClr val="tx1"/>
                </a:solidFill>
              </a:rPr>
              <a:t> налоговых и неналоговых доходов бюджета муниципального образования Красноармейский район, %</a:t>
            </a:r>
            <a:endParaRPr lang="ru-RU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0"/>
      <c:rotY val="2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570330679384237"/>
          <c:y val="0.11542592592592593"/>
          <c:w val="0.85572038625704749"/>
          <c:h val="0.75608398950131228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Лист6!$A$14</c:f>
              <c:strCache>
                <c:ptCount val="1"/>
                <c:pt idx="0">
                  <c:v>Налог на прибыль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  <a:bevelB prst="angle"/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-1.9588427095576101E-2"/>
                  <c:y val="-4.2592592592592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6C-4ABE-933B-2128A9F921DC}"/>
                </c:ext>
              </c:extLst>
            </c:dLbl>
            <c:dLbl>
              <c:idx val="1"/>
              <c:layout>
                <c:manualLayout>
                  <c:x val="-1.8282531955871026E-2"/>
                  <c:y val="-3.8888888888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96C-4ABE-933B-2128A9F921DC}"/>
                </c:ext>
              </c:extLst>
            </c:dLbl>
            <c:dLbl>
              <c:idx val="2"/>
              <c:layout>
                <c:manualLayout>
                  <c:x val="-1.9588427095576101E-2"/>
                  <c:y val="-4.0740740740740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6C-4ABE-933B-2128A9F921DC}"/>
                </c:ext>
              </c:extLst>
            </c:dLbl>
            <c:dLbl>
              <c:idx val="3"/>
              <c:layout>
                <c:manualLayout>
                  <c:x val="-1.9588427095576125E-2"/>
                  <c:y val="-4.4444444444444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6C-4ABE-933B-2128A9F921DC}"/>
                </c:ext>
              </c:extLst>
            </c:dLbl>
            <c:dLbl>
              <c:idx val="4"/>
              <c:layout>
                <c:manualLayout>
                  <c:x val="-1.5670741676460879E-2"/>
                  <c:y val="-6.2962962962962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6C-4ABE-933B-2128A9F921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Лист6!$B$13:$F$13</c:f>
              <c:strCache>
                <c:ptCount val="5"/>
                <c:pt idx="0">
                  <c:v>2024 г. (отчет) </c:v>
                </c:pt>
                <c:pt idx="1">
                  <c:v> 2025 г. (оценка)</c:v>
                </c:pt>
                <c:pt idx="2">
                  <c:v>2026 г.</c:v>
                </c:pt>
                <c:pt idx="3">
                  <c:v> 2027 г. </c:v>
                </c:pt>
                <c:pt idx="4">
                  <c:v>2028 г.</c:v>
                </c:pt>
              </c:strCache>
            </c:strRef>
          </c:cat>
          <c:val>
            <c:numRef>
              <c:f>Лист6!$B$14:$F$14</c:f>
              <c:numCache>
                <c:formatCode>0.0</c:formatCode>
                <c:ptCount val="5"/>
                <c:pt idx="0">
                  <c:v>1.3</c:v>
                </c:pt>
                <c:pt idx="1">
                  <c:v>1.3</c:v>
                </c:pt>
                <c:pt idx="2">
                  <c:v>1.3</c:v>
                </c:pt>
                <c:pt idx="3">
                  <c:v>1.3</c:v>
                </c:pt>
                <c:pt idx="4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6C-4ABE-933B-2128A9F921DC}"/>
            </c:ext>
          </c:extLst>
        </c:ser>
        <c:ser>
          <c:idx val="1"/>
          <c:order val="1"/>
          <c:tx>
            <c:strRef>
              <c:f>Лист6!$A$15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  <a:bevelB prst="angle"/>
              <a:contourClr>
                <a:schemeClr val="tx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Лист6!$B$13:$F$13</c:f>
              <c:strCache>
                <c:ptCount val="5"/>
                <c:pt idx="0">
                  <c:v>2024 г. (отчет) </c:v>
                </c:pt>
                <c:pt idx="1">
                  <c:v> 2025 г. (оценка)</c:v>
                </c:pt>
                <c:pt idx="2">
                  <c:v>2026 г.</c:v>
                </c:pt>
                <c:pt idx="3">
                  <c:v> 2027 г. </c:v>
                </c:pt>
                <c:pt idx="4">
                  <c:v>2028 г.</c:v>
                </c:pt>
              </c:strCache>
            </c:strRef>
          </c:cat>
          <c:val>
            <c:numRef>
              <c:f>Лист6!$B$15:$F$15</c:f>
              <c:numCache>
                <c:formatCode>0.0</c:formatCode>
                <c:ptCount val="5"/>
                <c:pt idx="0">
                  <c:v>59.4</c:v>
                </c:pt>
                <c:pt idx="1">
                  <c:v>57.7</c:v>
                </c:pt>
                <c:pt idx="2">
                  <c:v>57.9</c:v>
                </c:pt>
                <c:pt idx="3">
                  <c:v>61.3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6C-4ABE-933B-2128A9F921DC}"/>
            </c:ext>
          </c:extLst>
        </c:ser>
        <c:ser>
          <c:idx val="2"/>
          <c:order val="2"/>
          <c:tx>
            <c:strRef>
              <c:f>Лист6!$A$16</c:f>
              <c:strCache>
                <c:ptCount val="1"/>
                <c:pt idx="0">
                  <c:v>Специальные налоговые режимы (УСН,ЕСХН, патентная система)</c:v>
                </c:pt>
              </c:strCache>
            </c:strRef>
          </c:tx>
          <c:spPr>
            <a:solidFill>
              <a:srgbClr val="79FF86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  <a:bevelB prst="angle"/>
              <a:contourClr>
                <a:schemeClr val="tx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Лист6!$B$13:$F$13</c:f>
              <c:strCache>
                <c:ptCount val="5"/>
                <c:pt idx="0">
                  <c:v>2024 г. (отчет) </c:v>
                </c:pt>
                <c:pt idx="1">
                  <c:v> 2025 г. (оценка)</c:v>
                </c:pt>
                <c:pt idx="2">
                  <c:v>2026 г.</c:v>
                </c:pt>
                <c:pt idx="3">
                  <c:v> 2027 г. </c:v>
                </c:pt>
                <c:pt idx="4">
                  <c:v>2028 г.</c:v>
                </c:pt>
              </c:strCache>
            </c:strRef>
          </c:cat>
          <c:val>
            <c:numRef>
              <c:f>Лист6!$B$16:$F$16</c:f>
              <c:numCache>
                <c:formatCode>0.0</c:formatCode>
                <c:ptCount val="5"/>
                <c:pt idx="0">
                  <c:v>21.2</c:v>
                </c:pt>
                <c:pt idx="1">
                  <c:v>24.1</c:v>
                </c:pt>
                <c:pt idx="2">
                  <c:v>24.4</c:v>
                </c:pt>
                <c:pt idx="3">
                  <c:v>25.7</c:v>
                </c:pt>
                <c:pt idx="4">
                  <c:v>26.7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6C-4ABE-933B-2128A9F921DC}"/>
            </c:ext>
          </c:extLst>
        </c:ser>
        <c:ser>
          <c:idx val="3"/>
          <c:order val="3"/>
          <c:tx>
            <c:strRef>
              <c:f>Лист6!$A$17</c:f>
              <c:strCache>
                <c:ptCount val="1"/>
                <c:pt idx="0">
                  <c:v>аренда земли и имущества </c:v>
                </c:pt>
              </c:strCache>
            </c:strRef>
          </c:tx>
          <c:spPr>
            <a:solidFill>
              <a:srgbClr val="FF6699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  <a:bevelB prst="angle"/>
              <a:contourClr>
                <a:schemeClr val="tx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Лист6!$B$13:$F$13</c:f>
              <c:strCache>
                <c:ptCount val="5"/>
                <c:pt idx="0">
                  <c:v>2024 г. (отчет) </c:v>
                </c:pt>
                <c:pt idx="1">
                  <c:v> 2025 г. (оценка)</c:v>
                </c:pt>
                <c:pt idx="2">
                  <c:v>2026 г.</c:v>
                </c:pt>
                <c:pt idx="3">
                  <c:v> 2027 г. </c:v>
                </c:pt>
                <c:pt idx="4">
                  <c:v>2028 г.</c:v>
                </c:pt>
              </c:strCache>
            </c:strRef>
          </c:cat>
          <c:val>
            <c:numRef>
              <c:f>Лист6!$B$17:$F$17</c:f>
              <c:numCache>
                <c:formatCode>0.0</c:formatCode>
                <c:ptCount val="5"/>
                <c:pt idx="0">
                  <c:v>8.8000000000000007</c:v>
                </c:pt>
                <c:pt idx="1">
                  <c:v>7.5</c:v>
                </c:pt>
                <c:pt idx="2">
                  <c:v>7.2</c:v>
                </c:pt>
                <c:pt idx="3">
                  <c:v>7.2</c:v>
                </c:pt>
                <c:pt idx="4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6C-4ABE-933B-2128A9F921DC}"/>
            </c:ext>
          </c:extLst>
        </c:ser>
        <c:ser>
          <c:idx val="4"/>
          <c:order val="4"/>
          <c:tx>
            <c:strRef>
              <c:f>Лист6!$A$18</c:f>
              <c:strCache>
                <c:ptCount val="1"/>
                <c:pt idx="0">
                  <c:v>продажа земли и имущенства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  <a:bevelB prst="angle"/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2.6117902794102425E-3"/>
                  <c:y val="-1.2962962962962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96C-4ABE-933B-2128A9F921DC}"/>
                </c:ext>
              </c:extLst>
            </c:dLbl>
            <c:dLbl>
              <c:idx val="1"/>
              <c:layout>
                <c:manualLayout>
                  <c:x val="1.3058951397050733E-3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96C-4ABE-933B-2128A9F921DC}"/>
                </c:ext>
              </c:extLst>
            </c:dLbl>
            <c:dLbl>
              <c:idx val="2"/>
              <c:layout>
                <c:manualLayout>
                  <c:x val="3.9176854191152197E-3"/>
                  <c:y val="-1.111111111111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96C-4ABE-933B-2128A9F921DC}"/>
                </c:ext>
              </c:extLst>
            </c:dLbl>
            <c:dLbl>
              <c:idx val="3"/>
              <c:layout>
                <c:manualLayout>
                  <c:x val="6.5294756985252713E-3"/>
                  <c:y val="-6.2962962962963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96C-4ABE-933B-2128A9F921DC}"/>
                </c:ext>
              </c:extLst>
            </c:dLbl>
            <c:dLbl>
              <c:idx val="4"/>
              <c:layout>
                <c:manualLayout>
                  <c:x val="5.2235805588202932E-3"/>
                  <c:y val="-5.370370370370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96C-4ABE-933B-2128A9F921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Лист6!$B$13:$F$13</c:f>
              <c:strCache>
                <c:ptCount val="5"/>
                <c:pt idx="0">
                  <c:v>2024 г. (отчет) </c:v>
                </c:pt>
                <c:pt idx="1">
                  <c:v> 2025 г. (оценка)</c:v>
                </c:pt>
                <c:pt idx="2">
                  <c:v>2026 г.</c:v>
                </c:pt>
                <c:pt idx="3">
                  <c:v> 2027 г. </c:v>
                </c:pt>
                <c:pt idx="4">
                  <c:v>2028 г.</c:v>
                </c:pt>
              </c:strCache>
            </c:strRef>
          </c:cat>
          <c:val>
            <c:numRef>
              <c:f>Лист6!$B$18:$F$18</c:f>
              <c:numCache>
                <c:formatCode>0.0</c:formatCode>
                <c:ptCount val="5"/>
                <c:pt idx="0">
                  <c:v>6.5</c:v>
                </c:pt>
                <c:pt idx="1">
                  <c:v>5.8</c:v>
                </c:pt>
                <c:pt idx="2">
                  <c:v>5.9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6C-4ABE-933B-2128A9F921DC}"/>
            </c:ext>
          </c:extLst>
        </c:ser>
        <c:ser>
          <c:idx val="5"/>
          <c:order val="5"/>
          <c:tx>
            <c:strRef>
              <c:f>Лист6!$A$19</c:f>
              <c:strCache>
                <c:ptCount val="1"/>
                <c:pt idx="0">
                  <c:v>Прочие налоговые и неналоговые доходы</c:v>
                </c:pt>
              </c:strCache>
            </c:strRef>
          </c:tx>
          <c:spPr>
            <a:solidFill>
              <a:srgbClr val="00FFFF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B prst="angle"/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6.5294756985253668E-3"/>
                  <c:y val="-3.7037037037037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96C-4ABE-933B-2128A9F921DC}"/>
                </c:ext>
              </c:extLst>
            </c:dLbl>
            <c:dLbl>
              <c:idx val="1"/>
              <c:layout>
                <c:manualLayout>
                  <c:x val="2.6117902794101466E-3"/>
                  <c:y val="-7.4074074074074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96C-4ABE-933B-2128A9F921DC}"/>
                </c:ext>
              </c:extLst>
            </c:dLbl>
            <c:dLbl>
              <c:idx val="2"/>
              <c:layout>
                <c:manualLayout>
                  <c:x val="3.91768541911521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96C-4ABE-933B-2128A9F921DC}"/>
                </c:ext>
              </c:extLst>
            </c:dLbl>
            <c:dLbl>
              <c:idx val="3"/>
              <c:layout>
                <c:manualLayout>
                  <c:x val="2.6117902794101466E-3"/>
                  <c:y val="-3.7037037037037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96C-4ABE-933B-2128A9F921DC}"/>
                </c:ext>
              </c:extLst>
            </c:dLbl>
            <c:dLbl>
              <c:idx val="4"/>
              <c:layout>
                <c:manualLayout>
                  <c:x val="5.2235805588202932E-3"/>
                  <c:y val="-3.7037037037037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96C-4ABE-933B-2128A9F921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Лист6!$B$13:$F$13</c:f>
              <c:strCache>
                <c:ptCount val="5"/>
                <c:pt idx="0">
                  <c:v>2024 г. (отчет) </c:v>
                </c:pt>
                <c:pt idx="1">
                  <c:v> 2025 г. (оценка)</c:v>
                </c:pt>
                <c:pt idx="2">
                  <c:v>2026 г.</c:v>
                </c:pt>
                <c:pt idx="3">
                  <c:v> 2027 г. </c:v>
                </c:pt>
                <c:pt idx="4">
                  <c:v>2028 г.</c:v>
                </c:pt>
              </c:strCache>
            </c:strRef>
          </c:cat>
          <c:val>
            <c:numRef>
              <c:f>Лист6!$B$19:$F$19</c:f>
              <c:numCache>
                <c:formatCode>0.0</c:formatCode>
                <c:ptCount val="5"/>
                <c:pt idx="0">
                  <c:v>2.8</c:v>
                </c:pt>
                <c:pt idx="1">
                  <c:v>3.6</c:v>
                </c:pt>
                <c:pt idx="2">
                  <c:v>3.3</c:v>
                </c:pt>
                <c:pt idx="3">
                  <c:v>3.5</c:v>
                </c:pt>
                <c:pt idx="4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6C-4ABE-933B-2128A9F921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6"/>
        <c:gapDepth val="241"/>
        <c:shape val="box"/>
        <c:axId val="178344832"/>
        <c:axId val="178345160"/>
        <c:axId val="0"/>
      </c:bar3DChart>
      <c:catAx>
        <c:axId val="178344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345160"/>
        <c:crosses val="autoZero"/>
        <c:auto val="1"/>
        <c:lblAlgn val="ctr"/>
        <c:lblOffset val="100"/>
        <c:noMultiLvlLbl val="0"/>
      </c:catAx>
      <c:valAx>
        <c:axId val="1783451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7834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598224393915562E-2"/>
          <c:y val="0.78572324292796747"/>
          <c:w val="0.58681251561675796"/>
          <c:h val="0.210573053368328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tx1"/>
                </a:solidFill>
              </a:rPr>
              <a:t>Динамика налоговых и неналоговых доходов бюджета муниципального образования</a:t>
            </a:r>
            <a:r>
              <a:rPr lang="ru-RU" sz="1800" b="1" baseline="0" dirty="0">
                <a:solidFill>
                  <a:schemeClr val="tx1"/>
                </a:solidFill>
              </a:rPr>
              <a:t> Красноармейский район, тыс. рублей</a:t>
            </a:r>
            <a:endParaRPr lang="ru-RU" sz="1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2196591075085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598440331000406"/>
          <c:y val="6.2558412400560703E-2"/>
          <c:w val="0.83022487833505476"/>
          <c:h val="0.883599346341617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'Лист6 (2)'!$A$4</c:f>
              <c:strCache>
                <c:ptCount val="1"/>
                <c:pt idx="0">
                  <c:v>Налог на прибыль</c:v>
                </c:pt>
              </c:strCache>
            </c:strRef>
          </c:tx>
          <c:spPr>
            <a:solidFill>
              <a:srgbClr val="F9643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7.0050224689399948E-2"/>
                  <c:y val="-2.1894139250800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1A-4772-9481-6E930E0194A9}"/>
                </c:ext>
              </c:extLst>
            </c:dLbl>
            <c:dLbl>
              <c:idx val="1"/>
              <c:layout>
                <c:manualLayout>
                  <c:x val="7.5337034099920694E-2"/>
                  <c:y val="-1.9903762955273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1A-4772-9481-6E930E0194A9}"/>
                </c:ext>
              </c:extLst>
            </c:dLbl>
            <c:dLbl>
              <c:idx val="2"/>
              <c:layout>
                <c:manualLayout>
                  <c:x val="6.7406819984139471E-2"/>
                  <c:y val="-1.393263406869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1A-4772-9481-6E930E0194A9}"/>
                </c:ext>
              </c:extLst>
            </c:dLbl>
            <c:dLbl>
              <c:idx val="3"/>
              <c:layout>
                <c:manualLayout>
                  <c:x val="6.4763415278879202E-2"/>
                  <c:y val="-1.194225777316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C1A-4772-9481-6E930E0194A9}"/>
                </c:ext>
              </c:extLst>
            </c:dLbl>
            <c:dLbl>
              <c:idx val="4"/>
              <c:layout>
                <c:manualLayout>
                  <c:x val="7.1371927042030131E-2"/>
                  <c:y val="-1.3932634068691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C1A-4772-9481-6E930E0194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'Лист6 (2)'!$B$3:$J$3</c:f>
              <c:strCache>
                <c:ptCount val="5"/>
                <c:pt idx="0">
                  <c:v>2024 г. (отчет)</c:v>
                </c:pt>
                <c:pt idx="1">
                  <c:v>2025 г. (оценка)</c:v>
                </c:pt>
                <c:pt idx="2">
                  <c:v>2026 г. </c:v>
                </c:pt>
                <c:pt idx="3">
                  <c:v>2027 г.</c:v>
                </c:pt>
                <c:pt idx="4">
                  <c:v>2028 г.</c:v>
                </c:pt>
              </c:strCache>
            </c:strRef>
          </c:cat>
          <c:val>
            <c:numRef>
              <c:f>'Лист6 (2)'!$B$4:$J$4</c:f>
              <c:numCache>
                <c:formatCode>#\ ##0.0</c:formatCode>
                <c:ptCount val="5"/>
                <c:pt idx="0">
                  <c:v>19833.3</c:v>
                </c:pt>
                <c:pt idx="1">
                  <c:v>17340</c:v>
                </c:pt>
                <c:pt idx="2">
                  <c:v>17500</c:v>
                </c:pt>
                <c:pt idx="3">
                  <c:v>17800</c:v>
                </c:pt>
                <c:pt idx="4">
                  <c:v>18000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1A-4772-9481-6E930E0194A9}"/>
            </c:ext>
          </c:extLst>
        </c:ser>
        <c:ser>
          <c:idx val="1"/>
          <c:order val="1"/>
          <c:tx>
            <c:strRef>
              <c:f>'Лист6 (2)'!$A$5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0CDC6F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  <a:bevelB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'Лист6 (2)'!$B$3:$J$3</c:f>
              <c:strCache>
                <c:ptCount val="5"/>
                <c:pt idx="0">
                  <c:v>2024 г. (отчет)</c:v>
                </c:pt>
                <c:pt idx="1">
                  <c:v>2025 г. (оценка)</c:v>
                </c:pt>
                <c:pt idx="2">
                  <c:v>2026 г. </c:v>
                </c:pt>
                <c:pt idx="3">
                  <c:v>2027 г.</c:v>
                </c:pt>
                <c:pt idx="4">
                  <c:v>2028 г.</c:v>
                </c:pt>
              </c:strCache>
            </c:strRef>
          </c:cat>
          <c:val>
            <c:numRef>
              <c:f>'Лист6 (2)'!$B$5:$J$5</c:f>
              <c:numCache>
                <c:formatCode>#\ ##0.0</c:formatCode>
                <c:ptCount val="5"/>
                <c:pt idx="0">
                  <c:v>873163.8</c:v>
                </c:pt>
                <c:pt idx="1">
                  <c:v>796645.1</c:v>
                </c:pt>
                <c:pt idx="2">
                  <c:v>812016</c:v>
                </c:pt>
                <c:pt idx="3">
                  <c:v>844398</c:v>
                </c:pt>
                <c:pt idx="4">
                  <c:v>826260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1A-4772-9481-6E930E0194A9}"/>
            </c:ext>
          </c:extLst>
        </c:ser>
        <c:ser>
          <c:idx val="2"/>
          <c:order val="2"/>
          <c:tx>
            <c:strRef>
              <c:f>'Лист6 (2)'!$A$6</c:f>
              <c:strCache>
                <c:ptCount val="1"/>
                <c:pt idx="0">
                  <c:v>Специальные налоговые режимы (УСН,ЕСХН, патентная система)</c:v>
                </c:pt>
              </c:strCache>
            </c:strRef>
          </c:tx>
          <c:spPr>
            <a:solidFill>
              <a:srgbClr val="FF6699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  <a:bevelB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'Лист6 (2)'!$B$3:$J$3</c:f>
              <c:strCache>
                <c:ptCount val="5"/>
                <c:pt idx="0">
                  <c:v>2024 г. (отчет)</c:v>
                </c:pt>
                <c:pt idx="1">
                  <c:v>2025 г. (оценка)</c:v>
                </c:pt>
                <c:pt idx="2">
                  <c:v>2026 г. </c:v>
                </c:pt>
                <c:pt idx="3">
                  <c:v>2027 г.</c:v>
                </c:pt>
                <c:pt idx="4">
                  <c:v>2028 г.</c:v>
                </c:pt>
              </c:strCache>
            </c:strRef>
          </c:cat>
          <c:val>
            <c:numRef>
              <c:f>'Лист6 (2)'!$B$6:$J$6</c:f>
              <c:numCache>
                <c:formatCode>#\ ##0.0</c:formatCode>
                <c:ptCount val="5"/>
                <c:pt idx="0">
                  <c:v>312168.2</c:v>
                </c:pt>
                <c:pt idx="1">
                  <c:v>333212</c:v>
                </c:pt>
                <c:pt idx="2">
                  <c:v>341243</c:v>
                </c:pt>
                <c:pt idx="3">
                  <c:v>354044</c:v>
                </c:pt>
                <c:pt idx="4">
                  <c:v>367398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1A-4772-9481-6E930E0194A9}"/>
            </c:ext>
          </c:extLst>
        </c:ser>
        <c:ser>
          <c:idx val="3"/>
          <c:order val="3"/>
          <c:tx>
            <c:strRef>
              <c:f>'Лист6 (2)'!$A$7</c:f>
              <c:strCache>
                <c:ptCount val="1"/>
                <c:pt idx="0">
                  <c:v>аренда земли и имущества </c:v>
                </c:pt>
              </c:strCache>
            </c:strRef>
          </c:tx>
          <c:spPr>
            <a:solidFill>
              <a:srgbClr val="00FFFF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  <a:bevelB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'Лист6 (2)'!$B$3:$J$3</c:f>
              <c:strCache>
                <c:ptCount val="5"/>
                <c:pt idx="0">
                  <c:v>2024 г. (отчет)</c:v>
                </c:pt>
                <c:pt idx="1">
                  <c:v>2025 г. (оценка)</c:v>
                </c:pt>
                <c:pt idx="2">
                  <c:v>2026 г. </c:v>
                </c:pt>
                <c:pt idx="3">
                  <c:v>2027 г.</c:v>
                </c:pt>
                <c:pt idx="4">
                  <c:v>2028 г.</c:v>
                </c:pt>
              </c:strCache>
            </c:strRef>
          </c:cat>
          <c:val>
            <c:numRef>
              <c:f>'Лист6 (2)'!$B$7:$J$7</c:f>
              <c:numCache>
                <c:formatCode>#\ ##0.0</c:formatCode>
                <c:ptCount val="5"/>
                <c:pt idx="0">
                  <c:v>129464.40000000001</c:v>
                </c:pt>
                <c:pt idx="1">
                  <c:v>103692.8</c:v>
                </c:pt>
                <c:pt idx="2">
                  <c:v>99835</c:v>
                </c:pt>
                <c:pt idx="3">
                  <c:v>99547</c:v>
                </c:pt>
                <c:pt idx="4">
                  <c:v>102354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1A-4772-9481-6E930E0194A9}"/>
            </c:ext>
          </c:extLst>
        </c:ser>
        <c:ser>
          <c:idx val="4"/>
          <c:order val="4"/>
          <c:tx>
            <c:strRef>
              <c:f>'Лист6 (2)'!$A$8</c:f>
              <c:strCache>
                <c:ptCount val="1"/>
                <c:pt idx="0">
                  <c:v>продажа земли и имущенства</c:v>
                </c:pt>
              </c:strCache>
            </c:strRef>
          </c:tx>
          <c:spPr>
            <a:solidFill>
              <a:srgbClr val="FF00FF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0"/>
                  <c:y val="-7.96150518210924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C1A-4772-9481-6E930E0194A9}"/>
                </c:ext>
              </c:extLst>
            </c:dLbl>
            <c:dLbl>
              <c:idx val="1"/>
              <c:layout>
                <c:manualLayout>
                  <c:x val="-1.3018597630513201E-3"/>
                  <c:y val="3.98075259105462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C1A-4772-9481-6E930E0194A9}"/>
                </c:ext>
              </c:extLst>
            </c:dLbl>
            <c:dLbl>
              <c:idx val="2"/>
              <c:layout>
                <c:manualLayout>
                  <c:x val="1.30185976305127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C1A-4772-9481-6E930E0194A9}"/>
                </c:ext>
              </c:extLst>
            </c:dLbl>
            <c:dLbl>
              <c:idx val="3"/>
              <c:layout>
                <c:manualLayout>
                  <c:x val="7.1602286967820075E-2"/>
                  <c:y val="-5.97112888658193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C1A-4772-9481-6E930E0194A9}"/>
                </c:ext>
              </c:extLst>
            </c:dLbl>
            <c:dLbl>
              <c:idx val="4"/>
              <c:layout>
                <c:manualLayout>
                  <c:x val="7.4206006493922519E-2"/>
                  <c:y val="1.09471479866716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947351561078489E-2"/>
                      <c:h val="3.08210552975118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C1A-4772-9481-6E930E0194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'Лист6 (2)'!$B$3:$J$3</c:f>
              <c:strCache>
                <c:ptCount val="5"/>
                <c:pt idx="0">
                  <c:v>2024 г. (отчет)</c:v>
                </c:pt>
                <c:pt idx="1">
                  <c:v>2025 г. (оценка)</c:v>
                </c:pt>
                <c:pt idx="2">
                  <c:v>2026 г. </c:v>
                </c:pt>
                <c:pt idx="3">
                  <c:v>2027 г.</c:v>
                </c:pt>
                <c:pt idx="4">
                  <c:v>2028 г.</c:v>
                </c:pt>
              </c:strCache>
            </c:strRef>
          </c:cat>
          <c:val>
            <c:numRef>
              <c:f>'Лист6 (2)'!$B$8:$J$8</c:f>
              <c:numCache>
                <c:formatCode>#\ ##0.0</c:formatCode>
                <c:ptCount val="5"/>
                <c:pt idx="0">
                  <c:v>93770.900000000009</c:v>
                </c:pt>
                <c:pt idx="1">
                  <c:v>81004</c:v>
                </c:pt>
                <c:pt idx="2">
                  <c:v>84100</c:v>
                </c:pt>
                <c:pt idx="3">
                  <c:v>14100</c:v>
                </c:pt>
                <c:pt idx="4">
                  <c:v>14100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1A-4772-9481-6E930E0194A9}"/>
            </c:ext>
          </c:extLst>
        </c:ser>
        <c:ser>
          <c:idx val="5"/>
          <c:order val="5"/>
          <c:tx>
            <c:strRef>
              <c:f>'Лист6 (2)'!$A$9</c:f>
              <c:strCache>
                <c:ptCount val="1"/>
                <c:pt idx="0">
                  <c:v>Прочие налоговые и неналоговые доходы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5.2074390522050653E-3"/>
                  <c:y val="-1.99037629552732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C1A-4772-9481-6E930E0194A9}"/>
                </c:ext>
              </c:extLst>
            </c:dLbl>
            <c:dLbl>
              <c:idx val="1"/>
              <c:layout>
                <c:manualLayout>
                  <c:x val="2.6037195261024966E-3"/>
                  <c:y val="-3.98075259105462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C1A-4772-9481-6E930E0194A9}"/>
                </c:ext>
              </c:extLst>
            </c:dLbl>
            <c:dLbl>
              <c:idx val="2"/>
              <c:layout>
                <c:manualLayout>
                  <c:x val="0"/>
                  <c:y val="-3.98075259105462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C1A-4772-9481-6E930E0194A9}"/>
                </c:ext>
              </c:extLst>
            </c:dLbl>
            <c:dLbl>
              <c:idx val="3"/>
              <c:layout>
                <c:manualLayout>
                  <c:x val="-9.5468613095528161E-17"/>
                  <c:y val="1.9903762955273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C1A-4772-9481-6E930E0194A9}"/>
                </c:ext>
              </c:extLst>
            </c:dLbl>
            <c:dLbl>
              <c:idx val="4"/>
              <c:layout>
                <c:manualLayout>
                  <c:x val="3.90557928915381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C1A-4772-9481-6E930E0194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'Лист6 (2)'!$B$3:$J$3</c:f>
              <c:strCache>
                <c:ptCount val="5"/>
                <c:pt idx="0">
                  <c:v>2024 г. (отчет)</c:v>
                </c:pt>
                <c:pt idx="1">
                  <c:v>2025 г. (оценка)</c:v>
                </c:pt>
                <c:pt idx="2">
                  <c:v>2026 г. </c:v>
                </c:pt>
                <c:pt idx="3">
                  <c:v>2027 г.</c:v>
                </c:pt>
                <c:pt idx="4">
                  <c:v>2028 г.</c:v>
                </c:pt>
              </c:strCache>
            </c:strRef>
          </c:cat>
          <c:val>
            <c:numRef>
              <c:f>'Лист6 (2)'!$B$9:$J$9</c:f>
              <c:numCache>
                <c:formatCode>#\ ##0.0</c:formatCode>
                <c:ptCount val="5"/>
                <c:pt idx="0">
                  <c:v>41360.000000000007</c:v>
                </c:pt>
                <c:pt idx="1">
                  <c:v>49316.200000000004</c:v>
                </c:pt>
                <c:pt idx="2">
                  <c:v>47097.8</c:v>
                </c:pt>
                <c:pt idx="3">
                  <c:v>47823.7</c:v>
                </c:pt>
                <c:pt idx="4">
                  <c:v>48223.7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1A-4772-9481-6E930E019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6467296"/>
        <c:axId val="576470904"/>
      </c:barChart>
      <c:catAx>
        <c:axId val="57646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6470904"/>
        <c:crosses val="autoZero"/>
        <c:auto val="1"/>
        <c:lblAlgn val="ctr"/>
        <c:lblOffset val="100"/>
        <c:noMultiLvlLbl val="0"/>
      </c:catAx>
      <c:valAx>
        <c:axId val="57647090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57646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16161401024307198"/>
          <c:w val="0.18225319122218492"/>
          <c:h val="0.816755144378291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577152600170506E-2"/>
          <c:y val="1.6254416961130742E-2"/>
          <c:w val="0.56894106906713382"/>
          <c:h val="0.90735000881073558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457152"/>
        <c:axId val="125458688"/>
        <c:axId val="0"/>
      </c:bar3DChart>
      <c:catAx>
        <c:axId val="125457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5458688"/>
        <c:crosses val="autoZero"/>
        <c:auto val="1"/>
        <c:lblAlgn val="ctr"/>
        <c:lblOffset val="100"/>
        <c:noMultiLvlLbl val="0"/>
      </c:catAx>
      <c:valAx>
        <c:axId val="12545868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25457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040783363618005"/>
          <c:y val="2.1533158355205598E-2"/>
          <c:w val="0.33285102304991343"/>
          <c:h val="0.158614024837002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aseline="0">
          <a:latin typeface="Times New Roman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280336832895889"/>
          <c:y val="0.17171296296296298"/>
          <c:w val="0.81497440944881894"/>
          <c:h val="0.5438032225138523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Налоговые, неналоговые поступления</c:v>
                </c:pt>
              </c:strCache>
            </c:strRef>
          </c:tx>
          <c:spPr>
            <a:solidFill>
              <a:srgbClr val="0CDC6F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  <a:bevelB prst="angle"/>
              <a:contourClr>
                <a:schemeClr val="tx1"/>
              </a:contourClr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Лист1!$B$2:$D$2</c:f>
              <c:numCache>
                <c:formatCode>#\ ##0.0</c:formatCode>
                <c:ptCount val="3"/>
                <c:pt idx="0">
                  <c:v>1401791.8</c:v>
                </c:pt>
                <c:pt idx="1">
                  <c:v>1377712.7</c:v>
                </c:pt>
                <c:pt idx="2">
                  <c:v>1376335.7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5C-4AF9-9F26-62D9357A85E6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Безвозмездные поступления из других уровней бюджета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  <a:bevelB w="139700" h="139700" prst="divot"/>
              <a:contourClr>
                <a:schemeClr val="tx1"/>
              </a:contourClr>
            </a:sp3d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404078166806575"/>
                      <c:h val="4.88740451123710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65C-4AF9-9F26-62D9357A85E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Лист1!$B$3:$D$3</c:f>
              <c:numCache>
                <c:formatCode>#\ ##0.0</c:formatCode>
                <c:ptCount val="3"/>
                <c:pt idx="0">
                  <c:v>2423561.9</c:v>
                </c:pt>
                <c:pt idx="1">
                  <c:v>2761759.8</c:v>
                </c:pt>
                <c:pt idx="2">
                  <c:v>2614228.9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5C-4AF9-9F26-62D9357A8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7560008"/>
        <c:axId val="577565256"/>
        <c:axId val="0"/>
      </c:bar3DChart>
      <c:catAx>
        <c:axId val="577560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565256"/>
        <c:crosses val="autoZero"/>
        <c:auto val="1"/>
        <c:lblAlgn val="ctr"/>
        <c:lblOffset val="100"/>
        <c:noMultiLvlLbl val="0"/>
      </c:catAx>
      <c:valAx>
        <c:axId val="57756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560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>
      <a:glow>
        <a:schemeClr val="accent1">
          <a:alpha val="40000"/>
        </a:schemeClr>
      </a:glo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5F3B63-F38A-499E-AEB8-F32097ED984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043511-14B6-4138-912E-6882A69B2631}">
      <dgm:prSet phldrT="[Текст]" custT="1"/>
      <dgm:spPr/>
      <dgm:t>
        <a:bodyPr/>
        <a:lstStyle/>
        <a:p>
          <a:pPr>
            <a:buNone/>
          </a:pPr>
          <a:r>
            <a:rPr lang="ru-RU" alt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rPr>
            <a:t>Бюджет для граждан» познакомит вас с положениями основного финансового документа Красноармейского района – проекта бюджета района на 20</a:t>
          </a:r>
          <a:r>
            <a:rPr lang="en-US" alt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rPr>
            <a:t>2</a:t>
          </a:r>
          <a:r>
            <a:rPr lang="ru-RU" alt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rPr>
            <a:t>6 </a:t>
          </a:r>
          <a:r>
            <a:rPr lang="ru-RU" alt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на плановый период 20</a:t>
          </a:r>
          <a:r>
            <a:rPr lang="en-US" alt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alt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и 2028 годов.</a:t>
          </a:r>
          <a:endParaRPr lang="ru-RU" sz="1400" dirty="0">
            <a:solidFill>
              <a:schemeClr val="accent6">
                <a:lumMod val="50000"/>
              </a:schemeClr>
            </a:solidFill>
          </a:endParaRPr>
        </a:p>
      </dgm:t>
    </dgm:pt>
    <dgm:pt modelId="{F900C675-2F80-4B61-B4B1-B07F7BF56917}" type="parTrans" cxnId="{077F45B5-E9C2-4AA9-AFF7-C00F1A448632}">
      <dgm:prSet/>
      <dgm:spPr/>
      <dgm:t>
        <a:bodyPr/>
        <a:lstStyle/>
        <a:p>
          <a:endParaRPr lang="ru-RU"/>
        </a:p>
      </dgm:t>
    </dgm:pt>
    <dgm:pt modelId="{F7134DE1-4982-47FB-92F5-1FE7EB47391F}" type="sibTrans" cxnId="{077F45B5-E9C2-4AA9-AFF7-C00F1A448632}">
      <dgm:prSet/>
      <dgm:spPr/>
      <dgm:t>
        <a:bodyPr/>
        <a:lstStyle/>
        <a:p>
          <a:endParaRPr lang="ru-RU"/>
        </a:p>
      </dgm:t>
    </dgm:pt>
    <dgm:pt modelId="{771EB335-7161-41AA-9923-21AE36F3E5A0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 муниципальным служащим, пенсионерам и другим категориям населения, так как бюджет района затрагивает интересы каждого жителя нашего района, нацелен на получение обратной связи от граждан, которым интересны проблемы финансирования бюджета муниципального образования Красноармейский район.</a:t>
          </a:r>
        </a:p>
      </dgm:t>
    </dgm:pt>
    <dgm:pt modelId="{37366D69-E895-4451-9D1F-BE90C1378A42}" type="parTrans" cxnId="{2EB9BD16-92D6-4C56-AEB2-77ADF3BC3BA6}">
      <dgm:prSet/>
      <dgm:spPr/>
      <dgm:t>
        <a:bodyPr/>
        <a:lstStyle/>
        <a:p>
          <a:endParaRPr lang="ru-RU"/>
        </a:p>
      </dgm:t>
    </dgm:pt>
    <dgm:pt modelId="{8B3D1301-C0C9-4340-B76B-A534C87273F9}" type="sibTrans" cxnId="{2EB9BD16-92D6-4C56-AEB2-77ADF3BC3BA6}">
      <dgm:prSet/>
      <dgm:spPr/>
      <dgm:t>
        <a:bodyPr/>
        <a:lstStyle/>
        <a:p>
          <a:endParaRPr lang="ru-RU"/>
        </a:p>
      </dgm:t>
    </dgm:pt>
    <dgm:pt modelId="{E2202D98-3D3E-4309-85AC-619CB90C0D0E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показатели бюджета муниципального образования Красноармейский район мы постарались отразить в доступной для  граждан форме</a:t>
          </a:r>
          <a:r>
            <a:rPr lang="ru-RU" sz="700" b="1" dirty="0"/>
            <a:t>.</a:t>
          </a:r>
        </a:p>
      </dgm:t>
    </dgm:pt>
    <dgm:pt modelId="{81634C38-539A-4D4D-B7B1-B2A0E464AFDE}" type="parTrans" cxnId="{E4748FB4-612A-4659-928F-F92B5D7B8239}">
      <dgm:prSet/>
      <dgm:spPr/>
      <dgm:t>
        <a:bodyPr/>
        <a:lstStyle/>
        <a:p>
          <a:endParaRPr lang="ru-RU"/>
        </a:p>
      </dgm:t>
    </dgm:pt>
    <dgm:pt modelId="{2C81A185-DA85-4AE1-9A41-3E70FEA713E9}" type="sibTrans" cxnId="{E4748FB4-612A-4659-928F-F92B5D7B8239}">
      <dgm:prSet/>
      <dgm:spPr/>
      <dgm:t>
        <a:bodyPr/>
        <a:lstStyle/>
        <a:p>
          <a:endParaRPr lang="ru-RU"/>
        </a:p>
      </dgm:t>
    </dgm:pt>
    <dgm:pt modelId="{26C61129-F484-4C35-91A9-28E3105DEEA0}" type="pres">
      <dgm:prSet presAssocID="{7C5F3B63-F38A-499E-AEB8-F32097ED984E}" presName="Name0" presStyleCnt="0">
        <dgm:presLayoutVars>
          <dgm:dir/>
          <dgm:resizeHandles val="exact"/>
        </dgm:presLayoutVars>
      </dgm:prSet>
      <dgm:spPr/>
    </dgm:pt>
    <dgm:pt modelId="{9C7CF3D9-CAFE-4F94-9C5D-7551A263F07B}" type="pres">
      <dgm:prSet presAssocID="{51043511-14B6-4138-912E-6882A69B2631}" presName="node" presStyleLbl="node1" presStyleIdx="0" presStyleCnt="3" custScaleX="112138" custRadScaleRad="70296" custRadScaleInc="10139">
        <dgm:presLayoutVars>
          <dgm:bulletEnabled val="1"/>
        </dgm:presLayoutVars>
      </dgm:prSet>
      <dgm:spPr/>
    </dgm:pt>
    <dgm:pt modelId="{DA8DCBCA-58A3-4207-8648-C2A86170B9B5}" type="pres">
      <dgm:prSet presAssocID="{F7134DE1-4982-47FB-92F5-1FE7EB47391F}" presName="sibTrans" presStyleLbl="sibTrans2D1" presStyleIdx="0" presStyleCnt="3" custScaleX="102723" custLinFactNeighborX="-38106" custLinFactNeighborY="3858"/>
      <dgm:spPr/>
    </dgm:pt>
    <dgm:pt modelId="{4C4DA6E2-4778-4F77-82EF-4702B35E5BA6}" type="pres">
      <dgm:prSet presAssocID="{F7134DE1-4982-47FB-92F5-1FE7EB47391F}" presName="connectorText" presStyleLbl="sibTrans2D1" presStyleIdx="0" presStyleCnt="3"/>
      <dgm:spPr/>
    </dgm:pt>
    <dgm:pt modelId="{E95624E3-D627-4B91-8E52-BCB2192F2E57}" type="pres">
      <dgm:prSet presAssocID="{771EB335-7161-41AA-9923-21AE36F3E5A0}" presName="node" presStyleLbl="node1" presStyleIdx="1" presStyleCnt="3" custScaleX="129675" custScaleY="181798" custRadScaleRad="85260" custRadScaleInc="213847">
        <dgm:presLayoutVars>
          <dgm:bulletEnabled val="1"/>
        </dgm:presLayoutVars>
      </dgm:prSet>
      <dgm:spPr/>
    </dgm:pt>
    <dgm:pt modelId="{66BE17D3-AC3B-4360-894F-97D5E2BCC515}" type="pres">
      <dgm:prSet presAssocID="{8B3D1301-C0C9-4340-B76B-A534C87273F9}" presName="sibTrans" presStyleLbl="sibTrans2D1" presStyleIdx="1" presStyleCnt="3" custAng="128711" custScaleX="132796" custLinFactNeighborX="0" custLinFactNeighborY="-19290"/>
      <dgm:spPr/>
    </dgm:pt>
    <dgm:pt modelId="{C6F78F0F-3D9E-4B9B-9285-0367EE32E7B0}" type="pres">
      <dgm:prSet presAssocID="{8B3D1301-C0C9-4340-B76B-A534C87273F9}" presName="connectorText" presStyleLbl="sibTrans2D1" presStyleIdx="1" presStyleCnt="3"/>
      <dgm:spPr/>
    </dgm:pt>
    <dgm:pt modelId="{AD754D0D-431D-4271-B384-27F50321FA43}" type="pres">
      <dgm:prSet presAssocID="{E2202D98-3D3E-4309-85AC-619CB90C0D0E}" presName="node" presStyleLbl="node1" presStyleIdx="2" presStyleCnt="3" custScaleX="116389" custScaleY="140355" custRadScaleRad="92368" custRadScaleInc="-224362">
        <dgm:presLayoutVars>
          <dgm:bulletEnabled val="1"/>
        </dgm:presLayoutVars>
      </dgm:prSet>
      <dgm:spPr/>
    </dgm:pt>
    <dgm:pt modelId="{4B91F5A5-068A-40E4-B358-EAAEBC6396B3}" type="pres">
      <dgm:prSet presAssocID="{2C81A185-DA85-4AE1-9A41-3E70FEA713E9}" presName="sibTrans" presStyleLbl="sibTrans2D1" presStyleIdx="2" presStyleCnt="3" custScaleX="112796" custLinFactNeighborX="39888" custLinFactNeighborY="1929"/>
      <dgm:spPr/>
    </dgm:pt>
    <dgm:pt modelId="{E67B8FBF-A64B-4EF7-B730-6BBCBE8E92EA}" type="pres">
      <dgm:prSet presAssocID="{2C81A185-DA85-4AE1-9A41-3E70FEA713E9}" presName="connectorText" presStyleLbl="sibTrans2D1" presStyleIdx="2" presStyleCnt="3"/>
      <dgm:spPr/>
    </dgm:pt>
  </dgm:ptLst>
  <dgm:cxnLst>
    <dgm:cxn modelId="{53764306-2605-4F87-86CC-548F8C857709}" type="presOf" srcId="{8B3D1301-C0C9-4340-B76B-A534C87273F9}" destId="{C6F78F0F-3D9E-4B9B-9285-0367EE32E7B0}" srcOrd="1" destOrd="0" presId="urn:microsoft.com/office/officeart/2005/8/layout/cycle7"/>
    <dgm:cxn modelId="{6D85D20E-DB39-4C05-ACDD-4AF71C32E3F9}" type="presOf" srcId="{7C5F3B63-F38A-499E-AEB8-F32097ED984E}" destId="{26C61129-F484-4C35-91A9-28E3105DEEA0}" srcOrd="0" destOrd="0" presId="urn:microsoft.com/office/officeart/2005/8/layout/cycle7"/>
    <dgm:cxn modelId="{2EB9BD16-92D6-4C56-AEB2-77ADF3BC3BA6}" srcId="{7C5F3B63-F38A-499E-AEB8-F32097ED984E}" destId="{771EB335-7161-41AA-9923-21AE36F3E5A0}" srcOrd="1" destOrd="0" parTransId="{37366D69-E895-4451-9D1F-BE90C1378A42}" sibTransId="{8B3D1301-C0C9-4340-B76B-A534C87273F9}"/>
    <dgm:cxn modelId="{C4FECA28-50CA-4566-AF42-5DF59D733CBA}" type="presOf" srcId="{8B3D1301-C0C9-4340-B76B-A534C87273F9}" destId="{66BE17D3-AC3B-4360-894F-97D5E2BCC515}" srcOrd="0" destOrd="0" presId="urn:microsoft.com/office/officeart/2005/8/layout/cycle7"/>
    <dgm:cxn modelId="{B5636040-891B-4ECC-B6A5-18795D2D7286}" type="presOf" srcId="{771EB335-7161-41AA-9923-21AE36F3E5A0}" destId="{E95624E3-D627-4B91-8E52-BCB2192F2E57}" srcOrd="0" destOrd="0" presId="urn:microsoft.com/office/officeart/2005/8/layout/cycle7"/>
    <dgm:cxn modelId="{CA540F62-CF4F-4CFD-A63C-03928B2AE05B}" type="presOf" srcId="{F7134DE1-4982-47FB-92F5-1FE7EB47391F}" destId="{DA8DCBCA-58A3-4207-8648-C2A86170B9B5}" srcOrd="0" destOrd="0" presId="urn:microsoft.com/office/officeart/2005/8/layout/cycle7"/>
    <dgm:cxn modelId="{74C08C4C-1AC1-4B7B-88BA-21D23C721845}" type="presOf" srcId="{2C81A185-DA85-4AE1-9A41-3E70FEA713E9}" destId="{4B91F5A5-068A-40E4-B358-EAAEBC6396B3}" srcOrd="0" destOrd="0" presId="urn:microsoft.com/office/officeart/2005/8/layout/cycle7"/>
    <dgm:cxn modelId="{1845B557-C766-4C9B-AD95-C3BF450C7175}" type="presOf" srcId="{F7134DE1-4982-47FB-92F5-1FE7EB47391F}" destId="{4C4DA6E2-4778-4F77-82EF-4702B35E5BA6}" srcOrd="1" destOrd="0" presId="urn:microsoft.com/office/officeart/2005/8/layout/cycle7"/>
    <dgm:cxn modelId="{CF29FE79-2D82-4E34-8B67-0535F6A4CAC3}" type="presOf" srcId="{E2202D98-3D3E-4309-85AC-619CB90C0D0E}" destId="{AD754D0D-431D-4271-B384-27F50321FA43}" srcOrd="0" destOrd="0" presId="urn:microsoft.com/office/officeart/2005/8/layout/cycle7"/>
    <dgm:cxn modelId="{32313B83-8137-4148-AB32-CBCB29EBBF67}" type="presOf" srcId="{2C81A185-DA85-4AE1-9A41-3E70FEA713E9}" destId="{E67B8FBF-A64B-4EF7-B730-6BBCBE8E92EA}" srcOrd="1" destOrd="0" presId="urn:microsoft.com/office/officeart/2005/8/layout/cycle7"/>
    <dgm:cxn modelId="{E4748FB4-612A-4659-928F-F92B5D7B8239}" srcId="{7C5F3B63-F38A-499E-AEB8-F32097ED984E}" destId="{E2202D98-3D3E-4309-85AC-619CB90C0D0E}" srcOrd="2" destOrd="0" parTransId="{81634C38-539A-4D4D-B7B1-B2A0E464AFDE}" sibTransId="{2C81A185-DA85-4AE1-9A41-3E70FEA713E9}"/>
    <dgm:cxn modelId="{077F45B5-E9C2-4AA9-AFF7-C00F1A448632}" srcId="{7C5F3B63-F38A-499E-AEB8-F32097ED984E}" destId="{51043511-14B6-4138-912E-6882A69B2631}" srcOrd="0" destOrd="0" parTransId="{F900C675-2F80-4B61-B4B1-B07F7BF56917}" sibTransId="{F7134DE1-4982-47FB-92F5-1FE7EB47391F}"/>
    <dgm:cxn modelId="{8D5B60B6-5308-4245-8682-2F462865D1C5}" type="presOf" srcId="{51043511-14B6-4138-912E-6882A69B2631}" destId="{9C7CF3D9-CAFE-4F94-9C5D-7551A263F07B}" srcOrd="0" destOrd="0" presId="urn:microsoft.com/office/officeart/2005/8/layout/cycle7"/>
    <dgm:cxn modelId="{25620245-B4B4-44B4-9958-3CBBD8673BB5}" type="presParOf" srcId="{26C61129-F484-4C35-91A9-28E3105DEEA0}" destId="{9C7CF3D9-CAFE-4F94-9C5D-7551A263F07B}" srcOrd="0" destOrd="0" presId="urn:microsoft.com/office/officeart/2005/8/layout/cycle7"/>
    <dgm:cxn modelId="{77785B8D-1AB6-4389-940F-FFF91162299C}" type="presParOf" srcId="{26C61129-F484-4C35-91A9-28E3105DEEA0}" destId="{DA8DCBCA-58A3-4207-8648-C2A86170B9B5}" srcOrd="1" destOrd="0" presId="urn:microsoft.com/office/officeart/2005/8/layout/cycle7"/>
    <dgm:cxn modelId="{6702F57D-C5A2-4506-835C-FD05CF08244F}" type="presParOf" srcId="{DA8DCBCA-58A3-4207-8648-C2A86170B9B5}" destId="{4C4DA6E2-4778-4F77-82EF-4702B35E5BA6}" srcOrd="0" destOrd="0" presId="urn:microsoft.com/office/officeart/2005/8/layout/cycle7"/>
    <dgm:cxn modelId="{1E44639C-1E2D-425A-8DBD-C8D6F44F51DC}" type="presParOf" srcId="{26C61129-F484-4C35-91A9-28E3105DEEA0}" destId="{E95624E3-D627-4B91-8E52-BCB2192F2E57}" srcOrd="2" destOrd="0" presId="urn:microsoft.com/office/officeart/2005/8/layout/cycle7"/>
    <dgm:cxn modelId="{3C11603B-BEE4-4416-9039-C3DCB422713E}" type="presParOf" srcId="{26C61129-F484-4C35-91A9-28E3105DEEA0}" destId="{66BE17D3-AC3B-4360-894F-97D5E2BCC515}" srcOrd="3" destOrd="0" presId="urn:microsoft.com/office/officeart/2005/8/layout/cycle7"/>
    <dgm:cxn modelId="{D06EC5A1-3262-4489-8A61-C0076510714C}" type="presParOf" srcId="{66BE17D3-AC3B-4360-894F-97D5E2BCC515}" destId="{C6F78F0F-3D9E-4B9B-9285-0367EE32E7B0}" srcOrd="0" destOrd="0" presId="urn:microsoft.com/office/officeart/2005/8/layout/cycle7"/>
    <dgm:cxn modelId="{5A79915D-4127-42C7-96D2-89DC6AB99CAA}" type="presParOf" srcId="{26C61129-F484-4C35-91A9-28E3105DEEA0}" destId="{AD754D0D-431D-4271-B384-27F50321FA43}" srcOrd="4" destOrd="0" presId="urn:microsoft.com/office/officeart/2005/8/layout/cycle7"/>
    <dgm:cxn modelId="{8365F656-F67F-49EB-AFDE-476F708E27DE}" type="presParOf" srcId="{26C61129-F484-4C35-91A9-28E3105DEEA0}" destId="{4B91F5A5-068A-40E4-B358-EAAEBC6396B3}" srcOrd="5" destOrd="0" presId="urn:microsoft.com/office/officeart/2005/8/layout/cycle7"/>
    <dgm:cxn modelId="{67AD5A12-8A7F-47B6-884D-C9A1EF5582F3}" type="presParOf" srcId="{4B91F5A5-068A-40E4-B358-EAAEBC6396B3}" destId="{E67B8FBF-A64B-4EF7-B730-6BBCBE8E92E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1A2D02-18A1-4DC4-82A1-93699381C21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25A1816-F488-479E-BD80-5E189AC63ADF}">
      <dgm:prSet phldrT="[Текст]"/>
      <dgm:spPr/>
      <dgm:t>
        <a:bodyPr/>
        <a:lstStyle/>
        <a:p>
          <a:r>
            <a:rPr lang="ru-RU" dirty="0"/>
            <a:t>Обеспечение устойчивости, сбалансированности бюджета</a:t>
          </a:r>
        </a:p>
      </dgm:t>
    </dgm:pt>
    <dgm:pt modelId="{2D7DD033-808B-43FF-881E-F88224841D39}" type="parTrans" cxnId="{5C33CAB4-8FD6-4706-9184-BF66432FB3C7}">
      <dgm:prSet/>
      <dgm:spPr/>
      <dgm:t>
        <a:bodyPr/>
        <a:lstStyle/>
        <a:p>
          <a:endParaRPr lang="ru-RU"/>
        </a:p>
      </dgm:t>
    </dgm:pt>
    <dgm:pt modelId="{BC4257FA-EFF7-430E-8B37-0B8AE285B1C6}" type="sibTrans" cxnId="{5C33CAB4-8FD6-4706-9184-BF66432FB3C7}">
      <dgm:prSet/>
      <dgm:spPr/>
      <dgm:t>
        <a:bodyPr/>
        <a:lstStyle/>
        <a:p>
          <a:endParaRPr lang="ru-RU"/>
        </a:p>
      </dgm:t>
    </dgm:pt>
    <dgm:pt modelId="{77211153-7EF5-48DC-8B19-1494D302D2E9}">
      <dgm:prSet phldrT="[Текст]"/>
      <dgm:spPr/>
      <dgm:t>
        <a:bodyPr/>
        <a:lstStyle/>
        <a:p>
          <a:r>
            <a:rPr lang="ru-RU" dirty="0"/>
            <a:t>Обеспечение организационных мер, направленных на рост эффективности бюджетных расходов, повышение качества предоставления муниципальных услуг </a:t>
          </a:r>
        </a:p>
      </dgm:t>
    </dgm:pt>
    <dgm:pt modelId="{C3EF3519-67BE-4399-82E3-719C4973C2AC}" type="parTrans" cxnId="{B3E089A8-C569-4C47-A383-ABF34C9D0272}">
      <dgm:prSet/>
      <dgm:spPr/>
      <dgm:t>
        <a:bodyPr/>
        <a:lstStyle/>
        <a:p>
          <a:endParaRPr lang="ru-RU"/>
        </a:p>
      </dgm:t>
    </dgm:pt>
    <dgm:pt modelId="{4792634A-32E2-4678-B9A0-7B8C1A2F36AC}" type="sibTrans" cxnId="{B3E089A8-C569-4C47-A383-ABF34C9D0272}">
      <dgm:prSet/>
      <dgm:spPr/>
      <dgm:t>
        <a:bodyPr/>
        <a:lstStyle/>
        <a:p>
          <a:endParaRPr lang="ru-RU"/>
        </a:p>
      </dgm:t>
    </dgm:pt>
    <dgm:pt modelId="{090B29FC-D958-4C91-9D8F-9D4ABDCD42DD}">
      <dgm:prSet phldrT="[Текст]"/>
      <dgm:spPr/>
      <dgm:t>
        <a:bodyPr/>
        <a:lstStyle/>
        <a:p>
          <a:r>
            <a:rPr lang="ru-RU" dirty="0"/>
            <a:t>Повышение результативности использования бюджетных ресурсов</a:t>
          </a:r>
        </a:p>
      </dgm:t>
    </dgm:pt>
    <dgm:pt modelId="{1CB4641E-29A3-466C-9A9F-A59F75E647A8}" type="parTrans" cxnId="{DBF0B259-3762-4C9F-872D-EFAD9925A13C}">
      <dgm:prSet/>
      <dgm:spPr/>
      <dgm:t>
        <a:bodyPr/>
        <a:lstStyle/>
        <a:p>
          <a:endParaRPr lang="ru-RU"/>
        </a:p>
      </dgm:t>
    </dgm:pt>
    <dgm:pt modelId="{A021CB22-1771-474C-84D6-79E262A6E97C}" type="sibTrans" cxnId="{DBF0B259-3762-4C9F-872D-EFAD9925A13C}">
      <dgm:prSet/>
      <dgm:spPr/>
      <dgm:t>
        <a:bodyPr/>
        <a:lstStyle/>
        <a:p>
          <a:endParaRPr lang="ru-RU"/>
        </a:p>
      </dgm:t>
    </dgm:pt>
    <dgm:pt modelId="{B6DADFF5-4EB3-4A2B-99D0-4B25654CA82B}" type="pres">
      <dgm:prSet presAssocID="{C01A2D02-18A1-4DC4-82A1-93699381C21B}" presName="Name0" presStyleCnt="0">
        <dgm:presLayoutVars>
          <dgm:chMax val="7"/>
          <dgm:chPref val="7"/>
          <dgm:dir/>
        </dgm:presLayoutVars>
      </dgm:prSet>
      <dgm:spPr/>
    </dgm:pt>
    <dgm:pt modelId="{AD5AA8A7-09D9-4013-943D-49F7D88569FE}" type="pres">
      <dgm:prSet presAssocID="{C01A2D02-18A1-4DC4-82A1-93699381C21B}" presName="Name1" presStyleCnt="0"/>
      <dgm:spPr/>
    </dgm:pt>
    <dgm:pt modelId="{8F5F6045-25A1-423F-B9AF-45C1B1690710}" type="pres">
      <dgm:prSet presAssocID="{C01A2D02-18A1-4DC4-82A1-93699381C21B}" presName="cycle" presStyleCnt="0"/>
      <dgm:spPr/>
    </dgm:pt>
    <dgm:pt modelId="{A9391E81-6CFE-45CE-9633-991B1CEDDBE0}" type="pres">
      <dgm:prSet presAssocID="{C01A2D02-18A1-4DC4-82A1-93699381C21B}" presName="srcNode" presStyleLbl="node1" presStyleIdx="0" presStyleCnt="3"/>
      <dgm:spPr/>
    </dgm:pt>
    <dgm:pt modelId="{C0680749-AFF2-40C8-912B-BF37C4684238}" type="pres">
      <dgm:prSet presAssocID="{C01A2D02-18A1-4DC4-82A1-93699381C21B}" presName="conn" presStyleLbl="parChTrans1D2" presStyleIdx="0" presStyleCnt="1"/>
      <dgm:spPr/>
    </dgm:pt>
    <dgm:pt modelId="{69D6FE4A-D906-4E66-917C-34EBA720FE7F}" type="pres">
      <dgm:prSet presAssocID="{C01A2D02-18A1-4DC4-82A1-93699381C21B}" presName="extraNode" presStyleLbl="node1" presStyleIdx="0" presStyleCnt="3"/>
      <dgm:spPr/>
    </dgm:pt>
    <dgm:pt modelId="{B0509358-057C-4EBE-A566-5AB8A04CFFDE}" type="pres">
      <dgm:prSet presAssocID="{C01A2D02-18A1-4DC4-82A1-93699381C21B}" presName="dstNode" presStyleLbl="node1" presStyleIdx="0" presStyleCnt="3"/>
      <dgm:spPr/>
    </dgm:pt>
    <dgm:pt modelId="{16B4AB25-9C13-4620-BD26-E2F6B335085B}" type="pres">
      <dgm:prSet presAssocID="{225A1816-F488-479E-BD80-5E189AC63ADF}" presName="text_1" presStyleLbl="node1" presStyleIdx="0" presStyleCnt="3">
        <dgm:presLayoutVars>
          <dgm:bulletEnabled val="1"/>
        </dgm:presLayoutVars>
      </dgm:prSet>
      <dgm:spPr/>
    </dgm:pt>
    <dgm:pt modelId="{F8698634-E938-45D4-95DD-8711C33E7AA4}" type="pres">
      <dgm:prSet presAssocID="{225A1816-F488-479E-BD80-5E189AC63ADF}" presName="accent_1" presStyleCnt="0"/>
      <dgm:spPr/>
    </dgm:pt>
    <dgm:pt modelId="{2FDE30B4-DBF6-4B50-9062-3C6B67F40DF8}" type="pres">
      <dgm:prSet presAssocID="{225A1816-F488-479E-BD80-5E189AC63ADF}" presName="accentRepeatNode" presStyleLbl="solidFgAcc1" presStyleIdx="0" presStyleCnt="3"/>
      <dgm:spPr/>
    </dgm:pt>
    <dgm:pt modelId="{C98D5438-BB9D-4E7E-9177-BA3D8D414042}" type="pres">
      <dgm:prSet presAssocID="{77211153-7EF5-48DC-8B19-1494D302D2E9}" presName="text_2" presStyleLbl="node1" presStyleIdx="1" presStyleCnt="3">
        <dgm:presLayoutVars>
          <dgm:bulletEnabled val="1"/>
        </dgm:presLayoutVars>
      </dgm:prSet>
      <dgm:spPr/>
    </dgm:pt>
    <dgm:pt modelId="{502CC003-C926-4E37-8C7C-790C65500E7C}" type="pres">
      <dgm:prSet presAssocID="{77211153-7EF5-48DC-8B19-1494D302D2E9}" presName="accent_2" presStyleCnt="0"/>
      <dgm:spPr/>
    </dgm:pt>
    <dgm:pt modelId="{50B5A586-045E-4614-A920-03A3439B6543}" type="pres">
      <dgm:prSet presAssocID="{77211153-7EF5-48DC-8B19-1494D302D2E9}" presName="accentRepeatNode" presStyleLbl="solidFgAcc1" presStyleIdx="1" presStyleCnt="3"/>
      <dgm:spPr/>
    </dgm:pt>
    <dgm:pt modelId="{DBF53588-D4BD-45F4-970C-F3B48030E527}" type="pres">
      <dgm:prSet presAssocID="{090B29FC-D958-4C91-9D8F-9D4ABDCD42DD}" presName="text_3" presStyleLbl="node1" presStyleIdx="2" presStyleCnt="3">
        <dgm:presLayoutVars>
          <dgm:bulletEnabled val="1"/>
        </dgm:presLayoutVars>
      </dgm:prSet>
      <dgm:spPr/>
    </dgm:pt>
    <dgm:pt modelId="{2F38573D-D93A-4BD8-BA9D-CAA1039B590B}" type="pres">
      <dgm:prSet presAssocID="{090B29FC-D958-4C91-9D8F-9D4ABDCD42DD}" presName="accent_3" presStyleCnt="0"/>
      <dgm:spPr/>
    </dgm:pt>
    <dgm:pt modelId="{6D12DB44-212B-42BD-8B3C-E82BB64C67F0}" type="pres">
      <dgm:prSet presAssocID="{090B29FC-D958-4C91-9D8F-9D4ABDCD42DD}" presName="accentRepeatNode" presStyleLbl="solidFgAcc1" presStyleIdx="2" presStyleCnt="3"/>
      <dgm:spPr/>
    </dgm:pt>
  </dgm:ptLst>
  <dgm:cxnLst>
    <dgm:cxn modelId="{3BE7D92E-E2FF-4994-B538-C31219DDEC47}" type="presOf" srcId="{C01A2D02-18A1-4DC4-82A1-93699381C21B}" destId="{B6DADFF5-4EB3-4A2B-99D0-4B25654CA82B}" srcOrd="0" destOrd="0" presId="urn:microsoft.com/office/officeart/2008/layout/VerticalCurvedList"/>
    <dgm:cxn modelId="{DBF0B259-3762-4C9F-872D-EFAD9925A13C}" srcId="{C01A2D02-18A1-4DC4-82A1-93699381C21B}" destId="{090B29FC-D958-4C91-9D8F-9D4ABDCD42DD}" srcOrd="2" destOrd="0" parTransId="{1CB4641E-29A3-466C-9A9F-A59F75E647A8}" sibTransId="{A021CB22-1771-474C-84D6-79E262A6E97C}"/>
    <dgm:cxn modelId="{FA605B93-542B-4156-8F26-C761FF11E9E9}" type="presOf" srcId="{225A1816-F488-479E-BD80-5E189AC63ADF}" destId="{16B4AB25-9C13-4620-BD26-E2F6B335085B}" srcOrd="0" destOrd="0" presId="urn:microsoft.com/office/officeart/2008/layout/VerticalCurvedList"/>
    <dgm:cxn modelId="{B3E089A8-C569-4C47-A383-ABF34C9D0272}" srcId="{C01A2D02-18A1-4DC4-82A1-93699381C21B}" destId="{77211153-7EF5-48DC-8B19-1494D302D2E9}" srcOrd="1" destOrd="0" parTransId="{C3EF3519-67BE-4399-82E3-719C4973C2AC}" sibTransId="{4792634A-32E2-4678-B9A0-7B8C1A2F36AC}"/>
    <dgm:cxn modelId="{5C33CAB4-8FD6-4706-9184-BF66432FB3C7}" srcId="{C01A2D02-18A1-4DC4-82A1-93699381C21B}" destId="{225A1816-F488-479E-BD80-5E189AC63ADF}" srcOrd="0" destOrd="0" parTransId="{2D7DD033-808B-43FF-881E-F88224841D39}" sibTransId="{BC4257FA-EFF7-430E-8B37-0B8AE285B1C6}"/>
    <dgm:cxn modelId="{CE11ECDC-02D4-4D80-96CD-CA03CB287FE6}" type="presOf" srcId="{090B29FC-D958-4C91-9D8F-9D4ABDCD42DD}" destId="{DBF53588-D4BD-45F4-970C-F3B48030E527}" srcOrd="0" destOrd="0" presId="urn:microsoft.com/office/officeart/2008/layout/VerticalCurvedList"/>
    <dgm:cxn modelId="{EDFDCDF0-CCC3-4403-AC7C-31A7CB3D4564}" type="presOf" srcId="{BC4257FA-EFF7-430E-8B37-0B8AE285B1C6}" destId="{C0680749-AFF2-40C8-912B-BF37C4684238}" srcOrd="0" destOrd="0" presId="urn:microsoft.com/office/officeart/2008/layout/VerticalCurvedList"/>
    <dgm:cxn modelId="{8EECE4FE-B807-4010-AB82-3258FC959D0A}" type="presOf" srcId="{77211153-7EF5-48DC-8B19-1494D302D2E9}" destId="{C98D5438-BB9D-4E7E-9177-BA3D8D414042}" srcOrd="0" destOrd="0" presId="urn:microsoft.com/office/officeart/2008/layout/VerticalCurvedList"/>
    <dgm:cxn modelId="{9C4AE404-DA4B-44EA-B70D-3254459EB3EE}" type="presParOf" srcId="{B6DADFF5-4EB3-4A2B-99D0-4B25654CA82B}" destId="{AD5AA8A7-09D9-4013-943D-49F7D88569FE}" srcOrd="0" destOrd="0" presId="urn:microsoft.com/office/officeart/2008/layout/VerticalCurvedList"/>
    <dgm:cxn modelId="{437152EE-FCA6-4235-A0FF-281D6A79A12C}" type="presParOf" srcId="{AD5AA8A7-09D9-4013-943D-49F7D88569FE}" destId="{8F5F6045-25A1-423F-B9AF-45C1B1690710}" srcOrd="0" destOrd="0" presId="urn:microsoft.com/office/officeart/2008/layout/VerticalCurvedList"/>
    <dgm:cxn modelId="{11326B1F-8CC6-4F8B-AFFE-E13BE6423A15}" type="presParOf" srcId="{8F5F6045-25A1-423F-B9AF-45C1B1690710}" destId="{A9391E81-6CFE-45CE-9633-991B1CEDDBE0}" srcOrd="0" destOrd="0" presId="urn:microsoft.com/office/officeart/2008/layout/VerticalCurvedList"/>
    <dgm:cxn modelId="{26616EEC-9B7F-4784-B0FF-61F87791E13B}" type="presParOf" srcId="{8F5F6045-25A1-423F-B9AF-45C1B1690710}" destId="{C0680749-AFF2-40C8-912B-BF37C4684238}" srcOrd="1" destOrd="0" presId="urn:microsoft.com/office/officeart/2008/layout/VerticalCurvedList"/>
    <dgm:cxn modelId="{55D3E03A-A1F0-449D-90F2-8EEB23CF3F0B}" type="presParOf" srcId="{8F5F6045-25A1-423F-B9AF-45C1B1690710}" destId="{69D6FE4A-D906-4E66-917C-34EBA720FE7F}" srcOrd="2" destOrd="0" presId="urn:microsoft.com/office/officeart/2008/layout/VerticalCurvedList"/>
    <dgm:cxn modelId="{E2357048-21C8-4F8C-89E0-BD90F87F185E}" type="presParOf" srcId="{8F5F6045-25A1-423F-B9AF-45C1B1690710}" destId="{B0509358-057C-4EBE-A566-5AB8A04CFFDE}" srcOrd="3" destOrd="0" presId="urn:microsoft.com/office/officeart/2008/layout/VerticalCurvedList"/>
    <dgm:cxn modelId="{DDBFF7B5-3E49-451D-A245-956EF6CBFB35}" type="presParOf" srcId="{AD5AA8A7-09D9-4013-943D-49F7D88569FE}" destId="{16B4AB25-9C13-4620-BD26-E2F6B335085B}" srcOrd="1" destOrd="0" presId="urn:microsoft.com/office/officeart/2008/layout/VerticalCurvedList"/>
    <dgm:cxn modelId="{D8ABC6BC-0FE5-4C4D-8465-BA4E4ED46A83}" type="presParOf" srcId="{AD5AA8A7-09D9-4013-943D-49F7D88569FE}" destId="{F8698634-E938-45D4-95DD-8711C33E7AA4}" srcOrd="2" destOrd="0" presId="urn:microsoft.com/office/officeart/2008/layout/VerticalCurvedList"/>
    <dgm:cxn modelId="{6F5CDAF7-5B3D-4D62-B742-7072C735A58F}" type="presParOf" srcId="{F8698634-E938-45D4-95DD-8711C33E7AA4}" destId="{2FDE30B4-DBF6-4B50-9062-3C6B67F40DF8}" srcOrd="0" destOrd="0" presId="urn:microsoft.com/office/officeart/2008/layout/VerticalCurvedList"/>
    <dgm:cxn modelId="{A1FF71FA-6504-4437-B393-CD874385CA38}" type="presParOf" srcId="{AD5AA8A7-09D9-4013-943D-49F7D88569FE}" destId="{C98D5438-BB9D-4E7E-9177-BA3D8D414042}" srcOrd="3" destOrd="0" presId="urn:microsoft.com/office/officeart/2008/layout/VerticalCurvedList"/>
    <dgm:cxn modelId="{8F72AD66-1E93-4FFC-A35F-242E37AD59F2}" type="presParOf" srcId="{AD5AA8A7-09D9-4013-943D-49F7D88569FE}" destId="{502CC003-C926-4E37-8C7C-790C65500E7C}" srcOrd="4" destOrd="0" presId="urn:microsoft.com/office/officeart/2008/layout/VerticalCurvedList"/>
    <dgm:cxn modelId="{B20FF397-3455-4097-9135-A2E66451E613}" type="presParOf" srcId="{502CC003-C926-4E37-8C7C-790C65500E7C}" destId="{50B5A586-045E-4614-A920-03A3439B6543}" srcOrd="0" destOrd="0" presId="urn:microsoft.com/office/officeart/2008/layout/VerticalCurvedList"/>
    <dgm:cxn modelId="{5F1278A0-121A-435C-B4CD-A335E2513323}" type="presParOf" srcId="{AD5AA8A7-09D9-4013-943D-49F7D88569FE}" destId="{DBF53588-D4BD-45F4-970C-F3B48030E527}" srcOrd="5" destOrd="0" presId="urn:microsoft.com/office/officeart/2008/layout/VerticalCurvedList"/>
    <dgm:cxn modelId="{2ACA68BB-5D47-4B08-8EEF-7C7CA1B46A53}" type="presParOf" srcId="{AD5AA8A7-09D9-4013-943D-49F7D88569FE}" destId="{2F38573D-D93A-4BD8-BA9D-CAA1039B590B}" srcOrd="6" destOrd="0" presId="urn:microsoft.com/office/officeart/2008/layout/VerticalCurvedList"/>
    <dgm:cxn modelId="{22207D3A-3460-4B57-9D31-ADA938DBE749}" type="presParOf" srcId="{2F38573D-D93A-4BD8-BA9D-CAA1039B590B}" destId="{6D12DB44-212B-42BD-8B3C-E82BB64C67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CF3D9-CAFE-4F94-9C5D-7551A263F07B}">
      <dsp:nvSpPr>
        <dsp:cNvPr id="0" name=""/>
        <dsp:cNvSpPr/>
      </dsp:nvSpPr>
      <dsp:spPr>
        <a:xfrm>
          <a:off x="2665484" y="522284"/>
          <a:ext cx="3165892" cy="1411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rPr>
            <a:t>Бюджет для граждан» познакомит вас с положениями основного финансового документа Красноармейского района – проекта бюджета района на 20</a:t>
          </a:r>
          <a:r>
            <a:rPr lang="en-US" altLang="ru-RU" sz="1400" b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rPr>
            <a:t>2</a:t>
          </a:r>
          <a:r>
            <a:rPr lang="ru-RU" altLang="ru-RU" sz="1400" b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rPr>
            <a:t>6 </a:t>
          </a:r>
          <a:r>
            <a:rPr lang="ru-RU" altLang="ru-RU" sz="1400" b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на плановый период 20</a:t>
          </a:r>
          <a:r>
            <a:rPr lang="en-US" altLang="ru-RU" sz="1400" b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altLang="ru-RU" sz="1400" b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и 2028 годов.</a:t>
          </a:r>
          <a:endParaRPr lang="ru-RU" sz="1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706828" y="563628"/>
        <a:ext cx="3083204" cy="1328917"/>
      </dsp:txXfrm>
    </dsp:sp>
    <dsp:sp modelId="{DA8DCBCA-58A3-4207-8648-C2A86170B9B5}">
      <dsp:nvSpPr>
        <dsp:cNvPr id="0" name=""/>
        <dsp:cNvSpPr/>
      </dsp:nvSpPr>
      <dsp:spPr>
        <a:xfrm rot="7831113">
          <a:off x="2633188" y="2075588"/>
          <a:ext cx="799234" cy="49406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2781406" y="2174400"/>
        <a:ext cx="502798" cy="296437"/>
      </dsp:txXfrm>
    </dsp:sp>
    <dsp:sp modelId="{E95624E3-D627-4B91-8E52-BCB2192F2E57}">
      <dsp:nvSpPr>
        <dsp:cNvPr id="0" name=""/>
        <dsp:cNvSpPr/>
      </dsp:nvSpPr>
      <dsp:spPr>
        <a:xfrm>
          <a:off x="86236" y="2673226"/>
          <a:ext cx="3660998" cy="2566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 муниципальным служащим, пенсионерам и другим категориям населения, так как бюджет района затрагивает интересы каждого жителя нашего района, нацелен на получение обратной связи от граждан, которым интересны проблемы финансирования бюджета муниципального образования Красноармейский район.</a:t>
          </a:r>
        </a:p>
      </dsp:txBody>
      <dsp:txXfrm>
        <a:off x="161399" y="2748389"/>
        <a:ext cx="3510672" cy="2415944"/>
      </dsp:txXfrm>
    </dsp:sp>
    <dsp:sp modelId="{66BE17D3-AC3B-4360-894F-97D5E2BCC515}">
      <dsp:nvSpPr>
        <dsp:cNvPr id="0" name=""/>
        <dsp:cNvSpPr/>
      </dsp:nvSpPr>
      <dsp:spPr>
        <a:xfrm rot="21585567">
          <a:off x="3757493" y="3515810"/>
          <a:ext cx="1033216" cy="49406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3905711" y="3614622"/>
        <a:ext cx="736780" cy="296437"/>
      </dsp:txXfrm>
    </dsp:sp>
    <dsp:sp modelId="{AD754D0D-431D-4271-B384-27F50321FA43}">
      <dsp:nvSpPr>
        <dsp:cNvPr id="0" name=""/>
        <dsp:cNvSpPr/>
      </dsp:nvSpPr>
      <dsp:spPr>
        <a:xfrm>
          <a:off x="4800968" y="2777115"/>
          <a:ext cx="3285907" cy="1981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показатели бюджета муниципального образования Красноармейский район мы постарались отразить в доступной для  граждан форме</a:t>
          </a:r>
          <a:r>
            <a:rPr lang="ru-RU" sz="700" b="1" kern="1200" dirty="0"/>
            <a:t>.</a:t>
          </a:r>
        </a:p>
      </dsp:txBody>
      <dsp:txXfrm>
        <a:off x="4858997" y="2835144"/>
        <a:ext cx="3169849" cy="1865200"/>
      </dsp:txXfrm>
    </dsp:sp>
    <dsp:sp modelId="{4B91F5A5-068A-40E4-B358-EAAEBC6396B3}">
      <dsp:nvSpPr>
        <dsp:cNvPr id="0" name=""/>
        <dsp:cNvSpPr/>
      </dsp:nvSpPr>
      <dsp:spPr>
        <a:xfrm rot="13749427">
          <a:off x="5094606" y="2118002"/>
          <a:ext cx="877607" cy="49406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5242824" y="2216814"/>
        <a:ext cx="581171" cy="296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80749-AFF2-40C8-912B-BF37C4684238}">
      <dsp:nvSpPr>
        <dsp:cNvPr id="0" name=""/>
        <dsp:cNvSpPr/>
      </dsp:nvSpPr>
      <dsp:spPr>
        <a:xfrm>
          <a:off x="-4977497" y="-762658"/>
          <a:ext cx="5927984" cy="5927984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4AB25-9C13-4620-BD26-E2F6B335085B}">
      <dsp:nvSpPr>
        <dsp:cNvPr id="0" name=""/>
        <dsp:cNvSpPr/>
      </dsp:nvSpPr>
      <dsp:spPr>
        <a:xfrm>
          <a:off x="611311" y="440266"/>
          <a:ext cx="5932153" cy="8805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92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Обеспечение устойчивости, сбалансированности бюджета</a:t>
          </a:r>
        </a:p>
      </dsp:txBody>
      <dsp:txXfrm>
        <a:off x="611311" y="440266"/>
        <a:ext cx="5932153" cy="880533"/>
      </dsp:txXfrm>
    </dsp:sp>
    <dsp:sp modelId="{2FDE30B4-DBF6-4B50-9062-3C6B67F40DF8}">
      <dsp:nvSpPr>
        <dsp:cNvPr id="0" name=""/>
        <dsp:cNvSpPr/>
      </dsp:nvSpPr>
      <dsp:spPr>
        <a:xfrm>
          <a:off x="60978" y="330200"/>
          <a:ext cx="1100666" cy="1100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D5438-BB9D-4E7E-9177-BA3D8D414042}">
      <dsp:nvSpPr>
        <dsp:cNvPr id="0" name=""/>
        <dsp:cNvSpPr/>
      </dsp:nvSpPr>
      <dsp:spPr>
        <a:xfrm>
          <a:off x="931385" y="1761066"/>
          <a:ext cx="5612079" cy="880533"/>
        </a:xfrm>
        <a:prstGeom prst="rect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92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Обеспечение организационных мер, направленных на рост эффективности бюджетных расходов, повышение качества предоставления муниципальных услуг </a:t>
          </a:r>
        </a:p>
      </dsp:txBody>
      <dsp:txXfrm>
        <a:off x="931385" y="1761066"/>
        <a:ext cx="5612079" cy="880533"/>
      </dsp:txXfrm>
    </dsp:sp>
    <dsp:sp modelId="{50B5A586-045E-4614-A920-03A3439B6543}">
      <dsp:nvSpPr>
        <dsp:cNvPr id="0" name=""/>
        <dsp:cNvSpPr/>
      </dsp:nvSpPr>
      <dsp:spPr>
        <a:xfrm>
          <a:off x="381052" y="1651000"/>
          <a:ext cx="1100666" cy="1100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482143"/>
              <a:satOff val="7100"/>
              <a:lumOff val="6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53588-D4BD-45F4-970C-F3B48030E527}">
      <dsp:nvSpPr>
        <dsp:cNvPr id="0" name=""/>
        <dsp:cNvSpPr/>
      </dsp:nvSpPr>
      <dsp:spPr>
        <a:xfrm>
          <a:off x="611311" y="3081866"/>
          <a:ext cx="5932153" cy="880533"/>
        </a:xfrm>
        <a:prstGeom prst="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92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Повышение результативности использования бюджетных ресурсов</a:t>
          </a:r>
        </a:p>
      </dsp:txBody>
      <dsp:txXfrm>
        <a:off x="611311" y="3081866"/>
        <a:ext cx="5932153" cy="880533"/>
      </dsp:txXfrm>
    </dsp:sp>
    <dsp:sp modelId="{6D12DB44-212B-42BD-8B3C-E82BB64C67F0}">
      <dsp:nvSpPr>
        <dsp:cNvPr id="0" name=""/>
        <dsp:cNvSpPr/>
      </dsp:nvSpPr>
      <dsp:spPr>
        <a:xfrm>
          <a:off x="60978" y="2971800"/>
          <a:ext cx="1100666" cy="1100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0.65415</cdr:x>
      <cdr:y>0</cdr:y>
    </cdr:from>
    <cdr:to>
      <cdr:x>1</cdr:x>
      <cdr:y>0.29328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4585" y="0"/>
          <a:ext cx="3047744" cy="14147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/>
            <a:t>Общий  объем доходов в </a:t>
          </a:r>
        </a:p>
        <a:p xmlns:a="http://schemas.openxmlformats.org/drawingml/2006/main">
          <a:r>
            <a:rPr lang="ru-RU" sz="1200" dirty="0"/>
            <a:t>проекте</a:t>
          </a:r>
          <a:r>
            <a:rPr lang="ru-RU" sz="1200" baseline="0" dirty="0"/>
            <a:t> бюджета района</a:t>
          </a:r>
        </a:p>
        <a:p xmlns:a="http://schemas.openxmlformats.org/drawingml/2006/main">
          <a:r>
            <a:rPr lang="ru-RU" sz="1200" baseline="0" dirty="0"/>
            <a:t>составляет:</a:t>
          </a:r>
        </a:p>
        <a:p xmlns:a="http://schemas.openxmlformats.org/drawingml/2006/main">
          <a:endParaRPr lang="ru-RU" sz="1200" baseline="0" dirty="0"/>
        </a:p>
        <a:p xmlns:a="http://schemas.openxmlformats.org/drawingml/2006/main">
          <a:r>
            <a:rPr lang="ru-RU" sz="1200" b="1" i="1" baseline="0" dirty="0"/>
            <a:t>202</a:t>
          </a:r>
          <a:r>
            <a:rPr lang="ru-RU" sz="1200" b="1" i="1" dirty="0"/>
            <a:t>6 </a:t>
          </a:r>
          <a:r>
            <a:rPr lang="ru-RU" sz="1200" b="1" i="1" baseline="0" dirty="0"/>
            <a:t>год  - </a:t>
          </a:r>
          <a:r>
            <a:rPr lang="ru-RU" sz="1200" b="1" i="1" dirty="0"/>
            <a:t>3 825 353,7</a:t>
          </a:r>
          <a:r>
            <a:rPr lang="en-US" sz="1200" b="1" i="1" baseline="0" dirty="0"/>
            <a:t> </a:t>
          </a:r>
          <a:r>
            <a:rPr lang="ru-RU" sz="1200" b="1" i="1" baseline="0" dirty="0"/>
            <a:t>тыс. рублей</a:t>
          </a:r>
          <a:r>
            <a:rPr lang="ru-RU" sz="1200" baseline="0" dirty="0"/>
            <a:t>.</a:t>
          </a:r>
        </a:p>
        <a:p xmlns:a="http://schemas.openxmlformats.org/drawingml/2006/main">
          <a:r>
            <a:rPr lang="ru-RU" sz="1200" b="1" i="1" baseline="0" dirty="0">
              <a:latin typeface="+mn-lt"/>
              <a:ea typeface="+mn-ea"/>
              <a:cs typeface="+mn-cs"/>
            </a:rPr>
            <a:t>20</a:t>
          </a:r>
          <a:r>
            <a:rPr lang="en-US" sz="1200" b="1" i="1" baseline="0" dirty="0">
              <a:latin typeface="+mn-lt"/>
              <a:ea typeface="+mn-ea"/>
              <a:cs typeface="+mn-cs"/>
            </a:rPr>
            <a:t>2</a:t>
          </a:r>
          <a:r>
            <a:rPr lang="ru-RU" sz="1200" b="1" i="1" dirty="0"/>
            <a:t>7 </a:t>
          </a:r>
          <a:r>
            <a:rPr lang="ru-RU" sz="1200" b="1" i="1" baseline="0" dirty="0">
              <a:latin typeface="+mn-lt"/>
              <a:ea typeface="+mn-ea"/>
              <a:cs typeface="+mn-cs"/>
            </a:rPr>
            <a:t>год  - </a:t>
          </a:r>
          <a:r>
            <a:rPr lang="ru-RU" sz="1200" b="1" i="1" dirty="0"/>
            <a:t>4 139 472,5</a:t>
          </a:r>
          <a:r>
            <a:rPr lang="en-US" sz="1200" b="1" i="1" baseline="0" dirty="0">
              <a:latin typeface="+mn-lt"/>
              <a:ea typeface="+mn-ea"/>
              <a:cs typeface="+mn-cs"/>
            </a:rPr>
            <a:t> </a:t>
          </a:r>
          <a:r>
            <a:rPr lang="ru-RU" sz="1200" b="1" i="1" baseline="0" dirty="0">
              <a:latin typeface="+mn-lt"/>
              <a:ea typeface="+mn-ea"/>
              <a:cs typeface="+mn-cs"/>
            </a:rPr>
            <a:t>тыс. рублей.</a:t>
          </a:r>
        </a:p>
        <a:p xmlns:a="http://schemas.openxmlformats.org/drawingml/2006/main">
          <a:r>
            <a:rPr lang="ru-RU" sz="1200" b="1" i="1" baseline="0" dirty="0">
              <a:latin typeface="+mn-lt"/>
              <a:ea typeface="+mn-ea"/>
              <a:cs typeface="+mn-cs"/>
            </a:rPr>
            <a:t>20</a:t>
          </a:r>
          <a:r>
            <a:rPr lang="en-US" sz="1200" b="1" i="1" baseline="0" dirty="0">
              <a:latin typeface="+mn-lt"/>
              <a:ea typeface="+mn-ea"/>
              <a:cs typeface="+mn-cs"/>
            </a:rPr>
            <a:t>2</a:t>
          </a:r>
          <a:r>
            <a:rPr lang="ru-RU" sz="1200" b="1" i="1" dirty="0"/>
            <a:t>8</a:t>
          </a:r>
          <a:r>
            <a:rPr lang="ru-RU" sz="1200" b="1" i="1" baseline="0" dirty="0">
              <a:latin typeface="+mn-lt"/>
              <a:ea typeface="+mn-ea"/>
              <a:cs typeface="+mn-cs"/>
            </a:rPr>
            <a:t> год  - </a:t>
          </a:r>
          <a:r>
            <a:rPr lang="ru-RU" sz="1200" b="1" i="1" dirty="0"/>
            <a:t> 3 990 564,6</a:t>
          </a:r>
          <a:r>
            <a:rPr lang="en-US" sz="1200" b="1" i="1" baseline="0" dirty="0">
              <a:latin typeface="+mn-lt"/>
              <a:ea typeface="+mn-ea"/>
              <a:cs typeface="+mn-cs"/>
            </a:rPr>
            <a:t> </a:t>
          </a:r>
          <a:r>
            <a:rPr lang="ru-RU" sz="1200" b="1" i="1" baseline="0" dirty="0">
              <a:latin typeface="+mn-lt"/>
              <a:ea typeface="+mn-ea"/>
              <a:cs typeface="+mn-cs"/>
            </a:rPr>
            <a:t>тыс. рублей.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0.7283</cdr:x>
      <cdr:y>0.28739</cdr:y>
    </cdr:from>
    <cdr:to>
      <cdr:x>0.85106</cdr:x>
      <cdr:y>0.34039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60525" y="1642427"/>
          <a:ext cx="1021541" cy="302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18830" cy="495029"/>
          </a:xfrm>
          <a:prstGeom prst="rect">
            <a:avLst/>
          </a:prstGeom>
        </p:spPr>
        <p:txBody>
          <a:bodyPr vert="horz" lIns="90749" tIns="45375" rIns="90749" bIns="453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9" y="0"/>
            <a:ext cx="2918830" cy="495029"/>
          </a:xfrm>
          <a:prstGeom prst="rect">
            <a:avLst/>
          </a:prstGeom>
        </p:spPr>
        <p:txBody>
          <a:bodyPr vert="horz" lIns="90749" tIns="45375" rIns="90749" bIns="45375" rtlCol="0"/>
          <a:lstStyle>
            <a:lvl1pPr algn="r">
              <a:defRPr sz="1200"/>
            </a:lvl1pPr>
          </a:lstStyle>
          <a:p>
            <a:fld id="{43E87158-8B97-444D-8F71-C941E5C30AC8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1900"/>
            <a:ext cx="48085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9" tIns="45375" rIns="90749" bIns="4537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6"/>
            <a:ext cx="5388610" cy="3884861"/>
          </a:xfrm>
          <a:prstGeom prst="rect">
            <a:avLst/>
          </a:prstGeom>
        </p:spPr>
        <p:txBody>
          <a:bodyPr vert="horz" lIns="90749" tIns="45375" rIns="90749" bIns="4537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71287"/>
            <a:ext cx="2918830" cy="495028"/>
          </a:xfrm>
          <a:prstGeom prst="rect">
            <a:avLst/>
          </a:prstGeom>
        </p:spPr>
        <p:txBody>
          <a:bodyPr vert="horz" lIns="90749" tIns="45375" rIns="90749" bIns="453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9" y="9371287"/>
            <a:ext cx="2918830" cy="495028"/>
          </a:xfrm>
          <a:prstGeom prst="rect">
            <a:avLst/>
          </a:prstGeom>
        </p:spPr>
        <p:txBody>
          <a:bodyPr vert="horz" lIns="90749" tIns="45375" rIns="90749" bIns="45375" rtlCol="0" anchor="b"/>
          <a:lstStyle>
            <a:lvl1pPr algn="r">
              <a:defRPr sz="1200"/>
            </a:lvl1pPr>
          </a:lstStyle>
          <a:p>
            <a:fld id="{BCDD0749-CFB3-4FE5-8AD8-8322C91DA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84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D0749-CFB3-4FE5-8AD8-8322C91DA5E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567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1231900"/>
            <a:ext cx="4808537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1231900"/>
            <a:ext cx="4808537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1231900"/>
            <a:ext cx="4808537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1231900"/>
            <a:ext cx="4808537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1231900"/>
            <a:ext cx="4808537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1231900"/>
            <a:ext cx="4808537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1231900"/>
            <a:ext cx="4808537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558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1231900"/>
            <a:ext cx="4808537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1231900"/>
            <a:ext cx="4808537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1231900"/>
            <a:ext cx="4808537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90663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5613" y="822325"/>
            <a:ext cx="5854700" cy="4054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486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D0749-CFB3-4FE5-8AD8-8322C91DA5E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132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D0749-CFB3-4FE5-8AD8-8322C91DA5E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94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95325" y="749300"/>
            <a:ext cx="5345113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1231900"/>
            <a:ext cx="4808537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1231900"/>
            <a:ext cx="4808537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1231900"/>
            <a:ext cx="4808537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3736" y="2514601"/>
            <a:ext cx="7243762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3736" y="4777380"/>
            <a:ext cx="7243762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5AB8-7B5E-424D-998A-43D5F204AF8D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417530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98" y="4529541"/>
            <a:ext cx="633561" cy="365125"/>
          </a:xfrm>
        </p:spPr>
        <p:txBody>
          <a:bodyPr/>
          <a:lstStyle/>
          <a:p>
            <a:fld id="{F0FDF807-679D-48C8-AA0A-89BB3D951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59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609600"/>
            <a:ext cx="7243762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735" y="4354046"/>
            <a:ext cx="7243762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403" y="317817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98" y="3244140"/>
            <a:ext cx="633561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5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584" y="609600"/>
            <a:ext cx="682006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60947" y="3505200"/>
            <a:ext cx="6123450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735" y="4354046"/>
            <a:ext cx="7243762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403" y="317817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98" y="3244140"/>
            <a:ext cx="633561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4967" y="648005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30817" y="290530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5372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2438401"/>
            <a:ext cx="724376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735" y="5181600"/>
            <a:ext cx="724376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403" y="491172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2098" y="4983088"/>
            <a:ext cx="633561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096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15584" y="609600"/>
            <a:ext cx="682006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3735" y="4343400"/>
            <a:ext cx="724376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735" y="5181600"/>
            <a:ext cx="724376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403" y="491172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2098" y="4983088"/>
            <a:ext cx="633561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4967" y="648005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30817" y="290530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540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627407"/>
            <a:ext cx="724376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3735" y="4343400"/>
            <a:ext cx="724376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735" y="5181600"/>
            <a:ext cx="724376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403" y="491172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2098" y="4983088"/>
            <a:ext cx="633561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1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5AB8-7B5E-424D-998A-43D5F204AF8D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403" y="71437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F807-679D-48C8-AA0A-89BB3D951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926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2035" y="627406"/>
            <a:ext cx="1793676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3735" y="627406"/>
            <a:ext cx="5262563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5AB8-7B5E-424D-998A-43D5F204AF8D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403" y="71437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F807-679D-48C8-AA0A-89BB3D951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020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457200"/>
            <a:ext cx="89154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1CFAB-BEE2-491E-9ADE-C9326E695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4ACCB-1E0C-4ABF-9771-2A168F45BCDD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981200"/>
            <a:ext cx="89154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DA24B-257A-40AA-94D0-2DD7C446E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1B261-F913-435B-8535-908205B8E7CC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657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9906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492" y="2404534"/>
            <a:ext cx="63106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492" y="4050834"/>
            <a:ext cx="63106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A066D8-B411-4C7C-823B-3573B31E5403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8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752" y="624110"/>
            <a:ext cx="7240746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735" y="2133600"/>
            <a:ext cx="7243763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5AB8-7B5E-424D-998A-43D5F204AF8D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403" y="71437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F807-679D-48C8-AA0A-89BB3D951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66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994B9A-9D3B-4BB4-972D-FC78370CA72E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37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2700868"/>
            <a:ext cx="6984793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7D2316-94ED-485A-A0F6-D48B429DBC1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48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335" y="2160589"/>
            <a:ext cx="3399528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5600" y="2160590"/>
            <a:ext cx="3399528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27C133-C613-490A-9708-735D311EBBD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78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043" y="2160983"/>
            <a:ext cx="34008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43" y="2737246"/>
            <a:ext cx="3400819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4311" y="2160983"/>
            <a:ext cx="340081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4312" y="2737246"/>
            <a:ext cx="3400814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85C007-F5A9-4F2C-90E2-6C588E0FA2FB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86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30D8BB-034F-4AEE-8A18-358AF9537A3A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3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744BDE-0996-412C-8F45-35AB27513EB5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96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1498604"/>
            <a:ext cx="3131804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875" y="514924"/>
            <a:ext cx="3667252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2777069"/>
            <a:ext cx="313180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4E6CC-B50A-4576-B987-97A1ED9DD9FF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31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4800600"/>
            <a:ext cx="698479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334" y="609600"/>
            <a:ext cx="6984793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5367338"/>
            <a:ext cx="6984792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E3366A-F49C-4CD2-ADB8-026CF0CBA68B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08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609600"/>
            <a:ext cx="6984793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26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9988" y="3632200"/>
            <a:ext cx="586992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0269" y="790378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932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2058750"/>
            <a:ext cx="7243762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735" y="3530129"/>
            <a:ext cx="7243762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5AB8-7B5E-424D-998A-43D5F204AF8D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403" y="317817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98" y="3244140"/>
            <a:ext cx="633561" cy="365125"/>
          </a:xfrm>
        </p:spPr>
        <p:txBody>
          <a:bodyPr/>
          <a:lstStyle/>
          <a:p>
            <a:fld id="{F0FDF807-679D-48C8-AA0A-89BB3D951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647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1931988"/>
            <a:ext cx="6984793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150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0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0269" y="790378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6460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609600"/>
            <a:ext cx="697791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0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871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1EF18E-315B-4CE6-B020-8F433E896A2E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97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3735" y="609600"/>
            <a:ext cx="1060104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335" y="609600"/>
            <a:ext cx="5736372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BF3AF8-C53F-4190-A17C-884EEBE3DA87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5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3735" y="2133600"/>
            <a:ext cx="3505015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2482" y="2126222"/>
            <a:ext cx="3505015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5AB8-7B5E-424D-998A-43D5F204AF8D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403" y="71437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98" y="787783"/>
            <a:ext cx="633561" cy="365125"/>
          </a:xfrm>
        </p:spPr>
        <p:txBody>
          <a:bodyPr/>
          <a:lstStyle/>
          <a:p>
            <a:fld id="{F0FDF807-679D-48C8-AA0A-89BB3D951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24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8240" y="1972703"/>
            <a:ext cx="3244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735" y="2548966"/>
            <a:ext cx="3528601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9137" y="1969475"/>
            <a:ext cx="32491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152" y="2545738"/>
            <a:ext cx="352517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5AB8-7B5E-424D-998A-43D5F204AF8D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403" y="71437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98" y="787783"/>
            <a:ext cx="633561" cy="365125"/>
          </a:xfrm>
        </p:spPr>
        <p:txBody>
          <a:bodyPr/>
          <a:lstStyle/>
          <a:p>
            <a:fld id="{F0FDF807-679D-48C8-AA0A-89BB3D951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95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5AB8-7B5E-424D-998A-43D5F204AF8D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403" y="71437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F807-679D-48C8-AA0A-89BB3D951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9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5AB8-7B5E-424D-998A-43D5F204AF8D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403" y="71437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F807-679D-48C8-AA0A-89BB3D951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8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446088"/>
            <a:ext cx="284797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7447" y="446089"/>
            <a:ext cx="421005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735" y="1598613"/>
            <a:ext cx="284797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5AB8-7B5E-424D-998A-43D5F204AF8D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403" y="71437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F807-679D-48C8-AA0A-89BB3D951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5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4800600"/>
            <a:ext cx="724376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03735" y="634965"/>
            <a:ext cx="724376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735" y="5367338"/>
            <a:ext cx="724376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5AB8-7B5E-424D-998A-43D5F204AF8D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403" y="491172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2098" y="4983088"/>
            <a:ext cx="633561" cy="365125"/>
          </a:xfrm>
        </p:spPr>
        <p:txBody>
          <a:bodyPr/>
          <a:lstStyle/>
          <a:p>
            <a:fld id="{F0FDF807-679D-48C8-AA0A-89BB3D951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3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31685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2117" y="-785"/>
            <a:ext cx="1914798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4859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6751" y="624110"/>
            <a:ext cx="724074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735" y="2133600"/>
            <a:ext cx="724376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8810" y="6130437"/>
            <a:ext cx="931355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3735" y="6135809"/>
            <a:ext cx="619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432098" y="787783"/>
            <a:ext cx="633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3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813" r:id="rId17"/>
    <p:sldLayoutId id="214748387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9906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4" y="2160590"/>
            <a:ext cx="698479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4171" y="6041363"/>
            <a:ext cx="74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334" y="6041363"/>
            <a:ext cx="5116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914" y="6041363"/>
            <a:ext cx="555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0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13" Type="http://schemas.openxmlformats.org/officeDocument/2006/relationships/chart" Target="../charts/chart16.xml"/><Relationship Id="rId3" Type="http://schemas.openxmlformats.org/officeDocument/2006/relationships/image" Target="../media/image9.jpeg"/><Relationship Id="rId7" Type="http://schemas.openxmlformats.org/officeDocument/2006/relationships/chart" Target="../charts/chart10.xml"/><Relationship Id="rId12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9.xml"/><Relationship Id="rId11" Type="http://schemas.openxmlformats.org/officeDocument/2006/relationships/chart" Target="../charts/chart14.xml"/><Relationship Id="rId5" Type="http://schemas.openxmlformats.org/officeDocument/2006/relationships/chart" Target="../charts/chart8.xml"/><Relationship Id="rId10" Type="http://schemas.openxmlformats.org/officeDocument/2006/relationships/chart" Target="../charts/chart13.xml"/><Relationship Id="rId4" Type="http://schemas.openxmlformats.org/officeDocument/2006/relationships/chart" Target="../charts/chart7.xml"/><Relationship Id="rId9" Type="http://schemas.openxmlformats.org/officeDocument/2006/relationships/chart" Target="../charts/chart12.xml"/><Relationship Id="rId14" Type="http://schemas.openxmlformats.org/officeDocument/2006/relationships/chart" Target="../charts/char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18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s.cdn2.123rf.com/168nwm/rejects/rejects1010/rejects101000065/7914876-email-3d-image-isolated-on-white-background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7BE764-FC74-4006-8F4A-33B8C5F15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2EAB4-6904-4188-AA9E-322363CA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65" y="1255030"/>
            <a:ext cx="8273326" cy="823690"/>
          </a:xfrm>
          <a:gradFill>
            <a:gsLst>
              <a:gs pos="22000">
                <a:schemeClr val="accent1">
                  <a:lumMod val="5000"/>
                  <a:lumOff val="95000"/>
                  <a:alpha val="3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6657DD-E2C3-4569-BBDF-57D722D16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464" y="2865709"/>
            <a:ext cx="4150728" cy="276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4741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E:\plan_11.jpg"/>
          <p:cNvPicPr>
            <a:picLocks noChangeAspect="1" noChangeArrowheads="1"/>
          </p:cNvPicPr>
          <p:nvPr/>
        </p:nvPicPr>
        <p:blipFill>
          <a:blip r:embed="rId3" cstate="print">
            <a:lum contrast="2000"/>
          </a:blip>
          <a:srcRect r="18402"/>
          <a:stretch>
            <a:fillRect/>
          </a:stretch>
        </p:blipFill>
        <p:spPr bwMode="auto">
          <a:xfrm>
            <a:off x="6711696" y="2936875"/>
            <a:ext cx="309123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/>
          </p:nvPr>
        </p:nvSpPr>
        <p:spPr>
          <a:xfrm>
            <a:off x="781050" y="68144"/>
            <a:ext cx="9410700" cy="776591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Красноармейский район тыс.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04645661"/>
              </p:ext>
            </p:extLst>
          </p:nvPr>
        </p:nvGraphicFramePr>
        <p:xfrm>
          <a:off x="785558" y="1017104"/>
          <a:ext cx="8812329" cy="4823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1DFA9D58-5887-474D-A09D-D44BA9D192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690605"/>
              </p:ext>
            </p:extLst>
          </p:nvPr>
        </p:nvGraphicFramePr>
        <p:xfrm>
          <a:off x="415732" y="1125415"/>
          <a:ext cx="6090923" cy="5122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9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328843" y="432217"/>
            <a:ext cx="755006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pic>
        <p:nvPicPr>
          <p:cNvPr id="14339" name="Picture 2" descr="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3406" y="141484"/>
            <a:ext cx="1537493" cy="10365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816288"/>
              </p:ext>
            </p:extLst>
          </p:nvPr>
        </p:nvGraphicFramePr>
        <p:xfrm>
          <a:off x="328842" y="1718945"/>
          <a:ext cx="9412057" cy="131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7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9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5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9060" marR="9906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год</a:t>
                      </a:r>
                    </a:p>
                  </a:txBody>
                  <a:tcPr marL="99060" marR="9906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год</a:t>
                      </a:r>
                    </a:p>
                  </a:txBody>
                  <a:tcPr marL="99060" marR="9906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–         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151 969,8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(6,27%)</a:t>
                      </a:r>
                      <a:endParaRPr lang="en-US" sz="1400" b="1" i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–     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101 711,5 (4,20%)</a:t>
                      </a:r>
                    </a:p>
                    <a:p>
                      <a:r>
                        <a:rPr lang="ru-RU" sz="140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–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2 163 411,1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(89,27%)</a:t>
                      </a:r>
                    </a:p>
                    <a:p>
                      <a:r>
                        <a:rPr lang="ru-RU" sz="140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–               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6 469,5 (0,27%)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–       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179 961,7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(6,52%)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–     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206 137,0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(7,46%)</a:t>
                      </a:r>
                    </a:p>
                    <a:p>
                      <a:r>
                        <a:rPr lang="ru-RU" sz="140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– 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369 228,1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(85,79%)</a:t>
                      </a:r>
                    </a:p>
                    <a:p>
                      <a:r>
                        <a:rPr lang="ru-RU" sz="140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–             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433,0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(0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23%)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–     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293,9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(6,55%)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–         </a:t>
                      </a:r>
                      <a:r>
                        <a:rPr lang="en-US" sz="1400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23 444,1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90%)</a:t>
                      </a:r>
                    </a:p>
                    <a:p>
                      <a:r>
                        <a:rPr lang="ru-RU" sz="140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–</a:t>
                      </a:r>
                      <a:r>
                        <a:rPr lang="en-US" sz="140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2 413 057,9 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92,30%)</a:t>
                      </a:r>
                    </a:p>
                    <a:p>
                      <a:r>
                        <a:rPr lang="ru-RU" sz="140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–              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6 433,0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(0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25%)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61747" y="1257711"/>
            <a:ext cx="1243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703293"/>
              </p:ext>
            </p:extLst>
          </p:nvPr>
        </p:nvGraphicFramePr>
        <p:xfrm>
          <a:off x="165100" y="2770822"/>
          <a:ext cx="3222044" cy="2676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840052"/>
              </p:ext>
            </p:extLst>
          </p:nvPr>
        </p:nvGraphicFramePr>
        <p:xfrm>
          <a:off x="2859110" y="2901294"/>
          <a:ext cx="41083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548166"/>
              </p:ext>
            </p:extLst>
          </p:nvPr>
        </p:nvGraphicFramePr>
        <p:xfrm>
          <a:off x="3311090" y="2926080"/>
          <a:ext cx="3409677" cy="284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304808"/>
              </p:ext>
            </p:extLst>
          </p:nvPr>
        </p:nvGraphicFramePr>
        <p:xfrm>
          <a:off x="3340799" y="2788976"/>
          <a:ext cx="3114092" cy="2906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957404"/>
              </p:ext>
            </p:extLst>
          </p:nvPr>
        </p:nvGraphicFramePr>
        <p:xfrm>
          <a:off x="30489" y="2722516"/>
          <a:ext cx="3114092" cy="2604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00000000-0008-0000-06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411648"/>
              </p:ext>
            </p:extLst>
          </p:nvPr>
        </p:nvGraphicFramePr>
        <p:xfrm>
          <a:off x="2623986" y="3120943"/>
          <a:ext cx="3900563" cy="2571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998343"/>
              </p:ext>
            </p:extLst>
          </p:nvPr>
        </p:nvGraphicFramePr>
        <p:xfrm>
          <a:off x="617079" y="3144337"/>
          <a:ext cx="2782841" cy="286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477252"/>
              </p:ext>
            </p:extLst>
          </p:nvPr>
        </p:nvGraphicFramePr>
        <p:xfrm>
          <a:off x="153217" y="3429000"/>
          <a:ext cx="3577955" cy="272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153563"/>
              </p:ext>
            </p:extLst>
          </p:nvPr>
        </p:nvGraphicFramePr>
        <p:xfrm>
          <a:off x="-590750" y="3281363"/>
          <a:ext cx="4762500" cy="262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B54F01AD-AF73-4A0E-9C77-53824217A3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022368"/>
              </p:ext>
            </p:extLst>
          </p:nvPr>
        </p:nvGraphicFramePr>
        <p:xfrm>
          <a:off x="2467447" y="3108696"/>
          <a:ext cx="4762500" cy="3175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id="{4C707FD4-08E5-47B4-8B63-DDB0AE0A82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102327"/>
              </p:ext>
            </p:extLst>
          </p:nvPr>
        </p:nvGraphicFramePr>
        <p:xfrm>
          <a:off x="5674849" y="3288701"/>
          <a:ext cx="4762500" cy="262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75339" y="164592"/>
            <a:ext cx="8842397" cy="4754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475339" y="918759"/>
            <a:ext cx="8842397" cy="5020481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just" eaLnBrk="1" hangingPunct="1">
              <a:lnSpc>
                <a:spcPct val="17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1800" dirty="0"/>
              <a:t>               </a:t>
            </a:r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Расходная часть бюджета муниципального образования Красноармейский район сформирована с учетом расходных полномочий, закрепленных Федеральным законом от 6 октября 2003 года № 131-ФЗ «Об общих принципах организации местного самоуправления в Российской Федерации», а также с учетом переданных муниципальному району отдельных государственных полномочий Краснодарского края, бюджетов поселений и объёмы денежных средств на их выполнение. Расходы бюджета запланированы с учётом реализации муниципальных программ, непрограммных мероприятий, охватывающих все направления социальной и экономической  политики муниципального образования Красноармейский район, исходя из необходимости обеспечения, в первую очередь, действующих расходных обязательств и исполнения долговых обязательств муниципального образования Красноармейский район.</a:t>
            </a:r>
          </a:p>
        </p:txBody>
      </p:sp>
      <p:pic>
        <p:nvPicPr>
          <p:cNvPr id="15365" name="Picture 2" descr="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0185" y="5568696"/>
            <a:ext cx="1197864" cy="10964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76D936-AF0E-466A-8A58-870BF7AAD0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214" y="4206696"/>
            <a:ext cx="3571810" cy="25785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A0048C-870F-4015-AEC0-C5311EB566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08" y="4279426"/>
            <a:ext cx="3472736" cy="25058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4595F1-654C-459E-A9C8-9C64BB1E44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33" y="1992648"/>
            <a:ext cx="2215489" cy="26426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0FD5AD-2ECA-4B44-A644-7CCC846D02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6" y="1992649"/>
            <a:ext cx="2243581" cy="2642631"/>
          </a:xfrm>
          <a:prstGeom prst="rect">
            <a:avLst/>
          </a:prstGeom>
        </p:spPr>
      </p:pic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596047" y="307954"/>
            <a:ext cx="8841921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Бюджет муниципального образования Красноармейский район носит социально направленный характер. Как и в предыдущие годы, основной объём расходов приходится на разделы социально-культурной сферы: образование, культуру, физическую культуру и спорт, социальную политику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здравоохранение.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42C853-DA72-4B21-A0D9-D224CD1886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60" y="1992649"/>
            <a:ext cx="3571810" cy="23802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E9E07E-87D9-425D-AFB0-A5A68A2379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806666"/>
              </p:ext>
            </p:extLst>
          </p:nvPr>
        </p:nvGraphicFramePr>
        <p:xfrm>
          <a:off x="457200" y="257176"/>
          <a:ext cx="9086850" cy="626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9"/>
          <p:cNvSpPr txBox="1">
            <a:spLocks noChangeArrowheads="1"/>
          </p:cNvSpPr>
          <p:nvPr/>
        </p:nvSpPr>
        <p:spPr bwMode="auto">
          <a:xfrm>
            <a:off x="8491068" y="1338204"/>
            <a:ext cx="14149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46612"/>
              </p:ext>
            </p:extLst>
          </p:nvPr>
        </p:nvGraphicFramePr>
        <p:xfrm>
          <a:off x="510363" y="1645981"/>
          <a:ext cx="9024342" cy="4509520"/>
        </p:xfrm>
        <a:graphic>
          <a:graphicData uri="http://schemas.openxmlformats.org/drawingml/2006/table">
            <a:tbl>
              <a:tblPr/>
              <a:tblGrid>
                <a:gridCol w="5020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6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разделов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2026 год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2027 год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год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310 588,7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312 763,5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312 862,5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210,2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220,7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231,7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55 066,7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43 260,1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39 020,9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42 052,4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44 098,8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42 763,4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9 256,0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9 256,0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17 256,0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3 000 510,0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3 269 173,6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3 076 638,6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25 698,5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25 534,2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25 594,2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168 219,8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171 210,3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173 032,9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203 751,4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214 234,6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214 235,3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85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общего характера</a:t>
                      </a:r>
                    </a:p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бюджетам муниципальных образований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10 000,0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10 000,0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10 000,0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Условно утверждённые расходы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39 720,7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78 929,1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  <a:r>
                        <a:rPr lang="en-US" sz="16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825 353,7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4 139 472,5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3 990 564,6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8496" name="TextBox 7"/>
          <p:cNvSpPr txBox="1">
            <a:spLocks noChangeArrowheads="1"/>
          </p:cNvSpPr>
          <p:nvPr/>
        </p:nvSpPr>
        <p:spPr bwMode="auto">
          <a:xfrm>
            <a:off x="510363" y="383949"/>
            <a:ext cx="9024342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Объёмы бюджетных ассигнований </a:t>
            </a:r>
          </a:p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разрезе разделов бюджетной классификации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49" y="250194"/>
            <a:ext cx="9270021" cy="41547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МО Красноармейский район</a:t>
            </a:r>
          </a:p>
        </p:txBody>
      </p:sp>
      <p:graphicFrame>
        <p:nvGraphicFramePr>
          <p:cNvPr id="76896" name="Group 9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45689426"/>
              </p:ext>
            </p:extLst>
          </p:nvPr>
        </p:nvGraphicFramePr>
        <p:xfrm>
          <a:off x="412750" y="943734"/>
          <a:ext cx="9270020" cy="5047109"/>
        </p:xfrm>
        <a:graphic>
          <a:graphicData uri="http://schemas.openxmlformats.org/drawingml/2006/table">
            <a:tbl>
              <a:tblPr/>
              <a:tblGrid>
                <a:gridCol w="5830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64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программы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год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год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65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    Муниципальная программа муниципального образования Красноармейский район «Цифровой муниципалитет»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6 727,4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6 727,4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7 873,3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203923"/>
                  </a:ext>
                </a:extLst>
              </a:tr>
              <a:tr h="45665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   Муниципальная программа муниципального образования Красноармейский район «Развитие образования»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2 819 143,1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3 095 041,9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2 926 567,5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65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    Муниципальная программа муниципального образования Красноармейский район «Социальная поддержка граждан»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116 856,6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120 168,2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121 990,8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65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    Муниципальная программа муниципального образования Красноармейский район «Доступная среда»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631,5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959,0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619,0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65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    Муниципальная программа муниципального образования Красноармейский район «Дети Кубани»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83 515,9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83 886,5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84 374,4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65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    Муниципальная программа муниципального образования Красноармейский район «Обеспечение безопасности населения»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53 250,9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43 076,0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37 543,8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65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    Муниципальная программа муниципального образования Красноармейский район «Развитие культуры»</a:t>
                      </a: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210 765,0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205 995,4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198 798,4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590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    Муниципальная программа муниципального образования Красноармейский район «Развитие физической культуры и спорта»</a:t>
                      </a: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161 176,2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161 199,0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161 222,7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217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   Муниципальная программа муниципального образования Красноармейский район «Экономическое развитие и инновационная экономика»</a:t>
                      </a: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872,7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872,7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872,7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123478"/>
                  </a:ext>
                </a:extLst>
              </a:tr>
            </a:tbl>
          </a:graphicData>
        </a:graphic>
      </p:graphicFrame>
      <p:sp>
        <p:nvSpPr>
          <p:cNvPr id="19516" name="TextBox 35"/>
          <p:cNvSpPr txBox="1">
            <a:spLocks noChangeArrowheads="1"/>
          </p:cNvSpPr>
          <p:nvPr/>
        </p:nvSpPr>
        <p:spPr bwMode="auto">
          <a:xfrm>
            <a:off x="8616883" y="665673"/>
            <a:ext cx="11428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Group 9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22180633"/>
              </p:ext>
            </p:extLst>
          </p:nvPr>
        </p:nvGraphicFramePr>
        <p:xfrm>
          <a:off x="420623" y="457201"/>
          <a:ext cx="9198171" cy="5836920"/>
        </p:xfrm>
        <a:graphic>
          <a:graphicData uri="http://schemas.openxmlformats.org/drawingml/2006/table">
            <a:tbl>
              <a:tblPr/>
              <a:tblGrid>
                <a:gridCol w="5809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0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программы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   Муниципальная программа муниципального образования Красноармейский район «Молодежь Кубани»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7 591,3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7 591,3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7 591,3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  Муниципальная программа муниципального образования Красноармейский район «Развитие местного самоуправления и гражданского общества»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5 464,8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5 464,8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5 464,8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  Муниципальная программа муниципального образования Красноармейский район «Социально-экономическое и территориальное развитие»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13 669,3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30 043,8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13 069,3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  Муниципальная программа муниципального образования Красноармейский район «Информационное обеспечение и сопровождение»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2 181,8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2 181,8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2 181,8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  Муниципальная программа муниципального образования Красноармейский район «Развитие сельского хозяйства»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23 569,6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23 511,7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23 429,3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  Муниципальная программа муниципального образования Красноармейский район «Развитие топливно-энергетического комплекса»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2 100,1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8 000,0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37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  Муниципальная программа муниципального образования Красноармейский район «Развитие дорожного хозяйства»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4 997,8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5 383,7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5 423,7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660604"/>
                  </a:ext>
                </a:extLst>
              </a:tr>
              <a:tr h="38353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  Муниципальная программа муниципального образования Красноармейский район «Развитие жилищно-коммунального хозяйства»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11 727,8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11 770,7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11 770,7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183869"/>
                  </a:ext>
                </a:extLst>
              </a:tr>
              <a:tr h="42826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  Муниципальная программа муниципального образования Красноармейский район «Профилактика терроризма»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7 348,6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248,6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248,6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8271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22"/>
          <p:cNvSpPr txBox="1">
            <a:spLocks noChangeArrowheads="1"/>
          </p:cNvSpPr>
          <p:nvPr/>
        </p:nvSpPr>
        <p:spPr bwMode="auto">
          <a:xfrm>
            <a:off x="479447" y="2769275"/>
            <a:ext cx="90465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 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бюджета муниципального образования Красноармейский район сформирована и представлена в программном формате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20 муниципальных программ муниципального образования Красноармейский район. На реализацию муниципальных программ на 2026 год предусмотрено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3 534 035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тысяч рублей или 92,4%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объёма расходов бюджета муниципального образования Красноармейский район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2027 году – 3 806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тысяч рублей или 91,95 %, в 20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– 3 619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148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тысяч рублей или 90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69 %).</a:t>
            </a:r>
          </a:p>
        </p:txBody>
      </p:sp>
      <p:pic>
        <p:nvPicPr>
          <p:cNvPr id="20483" name="Picture 9" descr="3d-design-free-3d-wallpaper-for-desktop_800x600_8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9874" y="5081350"/>
            <a:ext cx="1476091" cy="12462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aphicFrame>
        <p:nvGraphicFramePr>
          <p:cNvPr id="31" name="Group 9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93132681"/>
              </p:ext>
            </p:extLst>
          </p:nvPr>
        </p:nvGraphicFramePr>
        <p:xfrm>
          <a:off x="380034" y="457201"/>
          <a:ext cx="9221165" cy="2031324"/>
        </p:xfrm>
        <a:graphic>
          <a:graphicData uri="http://schemas.openxmlformats.org/drawingml/2006/table">
            <a:tbl>
              <a:tblPr/>
              <a:tblGrid>
                <a:gridCol w="582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819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программы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29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    Муниципальная программа муниципального образования Красноармейский район «Укрепление правопорядка, профилактика правонарушений, пропаганда здорового образа жизни»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2 370,2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2 031,5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2 031,5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84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   Муниципальная программа муниципального образования Красноармейский район «Профилактика экстремизма и гармонизация межнациональных отношений в муниципальном образовании Красноармейский район»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75,1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75,1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75,1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030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422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65760" y="1115568"/>
            <a:ext cx="9006840" cy="52438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 предусмотрены на 2025 год в объеме –      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0,0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 рублей, на 202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год – 0,0 тыс. рублей, на 202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год – 0,0 тыс. рублей.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оступление средств от привлечения кредитов от кредитных организаций в валюте Российской Федерации в бюджете в 2026 году не запланировано. 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проекте решения учтены требования Бюджетного кодекса Российской Федерации по установлению предельных показателей муниципального долга, а также предусмотрены ассигнования на исполнение действующих и вновь принимаемых обязательств, составляющих муниципальный внутренний долг муниципального образования Красноармейский район: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предельный объем муниципального долга муниципального образования Красноармейский район на 2026 год – 235 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00,0 тыс. рублей, на 2027 год –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190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700,0 тыс. рублей, на 2028 год – 175 600,0 тыс. рублей;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верхний предел муниципального внутреннего долга муниципального образования Красноармейский район на 1 января 2027 года – 0,0 тыс. рублей, в том числе верхний предел долга по муниципальным  гарантиям муниципального образования Красноармейский район в валюте Российской Федерации – 0,0 тыс. рублей; верхний предел муниципального внутреннего долга муниципального образования Красноармейский район на 1 января 2028 года – 0,0 тыс. рублей, в том числе верхний предел долга по муниципальным гарантиям – 0,0 тыс. рублей; на 1 января 2029 года – 0,0 тыс. рублей, в том числе верхний предел долга по муниципальным гарантиям – 0,0 тыс. рублей.</a:t>
            </a:r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365760" y="250378"/>
            <a:ext cx="900684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3E16C3-7593-4B21-80A4-0418BE3A2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1" y="-1524001"/>
            <a:ext cx="6858000" cy="9906002"/>
          </a:xfrm>
          <a:prstGeom prst="rect">
            <a:avLst/>
          </a:prstGeom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382852" y="376460"/>
            <a:ext cx="7240746" cy="1280890"/>
          </a:xfr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/>
            <a:r>
              <a:rPr lang="ru-RU" altLang="ru-RU" b="1" i="1" dirty="0">
                <a:solidFill>
                  <a:schemeClr val="accent6">
                    <a:lumMod val="50000"/>
                  </a:schemeClr>
                </a:solidFill>
              </a:rPr>
              <a:t>Что такое «Бюджет для граждан»?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E42C179B-AFF5-4CB5-8E6E-1889B35DFE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3999075"/>
              </p:ext>
            </p:extLst>
          </p:nvPr>
        </p:nvGraphicFramePr>
        <p:xfrm>
          <a:off x="849312" y="1197880"/>
          <a:ext cx="8283576" cy="5449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47571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Картинка 1133 из 179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0472" y="2352429"/>
            <a:ext cx="1188718" cy="9826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1" name="Picture 43" descr="Чел с те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8429" y="3738605"/>
            <a:ext cx="1240761" cy="9380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2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8428" y="5132871"/>
            <a:ext cx="1240763" cy="8554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3" name="Text Box 20"/>
          <p:cNvSpPr txBox="1">
            <a:spLocks noChangeArrowheads="1"/>
          </p:cNvSpPr>
          <p:nvPr/>
        </p:nvSpPr>
        <p:spPr bwMode="auto">
          <a:xfrm>
            <a:off x="542480" y="598723"/>
            <a:ext cx="8866696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</a:t>
            </a:r>
          </a:p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</a:p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Красноармейский район</a:t>
            </a:r>
          </a:p>
        </p:txBody>
      </p:sp>
      <p:sp>
        <p:nvSpPr>
          <p:cNvPr id="22534" name="Text Box 21"/>
          <p:cNvSpPr txBox="1">
            <a:spLocks noChangeArrowheads="1"/>
          </p:cNvSpPr>
          <p:nvPr/>
        </p:nvSpPr>
        <p:spPr bwMode="auto">
          <a:xfrm>
            <a:off x="3054350" y="2295279"/>
            <a:ext cx="338455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Адрес: 353800,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ст.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Полтавская,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ул. Набережная д.179</a:t>
            </a:r>
          </a:p>
        </p:txBody>
      </p:sp>
      <p:sp>
        <p:nvSpPr>
          <p:cNvPr id="22535" name="Text Box 22"/>
          <p:cNvSpPr txBox="1">
            <a:spLocks noChangeArrowheads="1"/>
          </p:cNvSpPr>
          <p:nvPr/>
        </p:nvSpPr>
        <p:spPr bwMode="auto">
          <a:xfrm>
            <a:off x="3054350" y="3612578"/>
            <a:ext cx="338455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</a:p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8(86165)3-36-77;  4-14-58;  </a:t>
            </a:r>
          </a:p>
          <a:p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Факс: </a:t>
            </a:r>
          </a:p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8(86165)3-36-77; 4-14-58;</a:t>
            </a:r>
          </a:p>
        </p:txBody>
      </p:sp>
      <p:sp>
        <p:nvSpPr>
          <p:cNvPr id="22536" name="Text Box 23"/>
          <p:cNvSpPr txBox="1">
            <a:spLocks noChangeArrowheads="1"/>
          </p:cNvSpPr>
          <p:nvPr/>
        </p:nvSpPr>
        <p:spPr bwMode="auto">
          <a:xfrm>
            <a:off x="3054350" y="5405405"/>
            <a:ext cx="338455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 fu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-2013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@inbox.ru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368660"/>
            <a:ext cx="8381405" cy="612068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rgbClr val="7030A0"/>
                </a:solidFill>
              </a:rPr>
              <a:t>               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Задачи при формировании </a:t>
            </a:r>
          </a:p>
          <a:p>
            <a:pPr algn="l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               районного бюджета на 20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2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6 год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и на плановый период 20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2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7 и 2028 годов:</a:t>
            </a:r>
            <a:endParaRPr lang="ru-RU" sz="2500" b="1" i="1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131AFDF-92C9-401B-A0E7-6ED8E5651C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5202891"/>
              </p:ext>
            </p:extLst>
          </p:nvPr>
        </p:nvGraphicFramePr>
        <p:xfrm>
          <a:off x="1158875" y="193251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66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"/>
          <p:cNvGrpSpPr>
            <a:grpSpLocks/>
          </p:cNvGrpSpPr>
          <p:nvPr/>
        </p:nvGrpSpPr>
        <p:grpSpPr bwMode="auto">
          <a:xfrm>
            <a:off x="3816952" y="2244725"/>
            <a:ext cx="2454307" cy="2001838"/>
            <a:chOff x="2195" y="1632"/>
            <a:chExt cx="1487" cy="1261"/>
          </a:xfrm>
        </p:grpSpPr>
        <p:pic>
          <p:nvPicPr>
            <p:cNvPr id="10253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" y="1632"/>
              <a:ext cx="1061" cy="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254" name="Text Box 3"/>
            <p:cNvSpPr txBox="1">
              <a:spLocks noChangeArrowheads="1"/>
            </p:cNvSpPr>
            <p:nvPr/>
          </p:nvSpPr>
          <p:spPr bwMode="auto">
            <a:xfrm>
              <a:off x="2195" y="1643"/>
              <a:ext cx="1487" cy="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 муниципального образования         Красноармейский                       район</a:t>
              </a:r>
            </a:p>
          </p:txBody>
        </p:sp>
      </p:grp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6048375" y="3962401"/>
            <a:ext cx="29718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pPr algn="ctr" eaLnBrk="1" hangingPunct="1"/>
            <a:r>
              <a:rPr lang="ru-RU" altLang="ru-R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5938838" y="5410202"/>
            <a:ext cx="2600325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Упрощенная система налогообложения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385887" y="4095750"/>
            <a:ext cx="2600325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Арендная плата за землю</a:t>
            </a:r>
          </a:p>
        </p:txBody>
      </p:sp>
      <p:cxnSp>
        <p:nvCxnSpPr>
          <p:cNvPr id="11271" name="AutoShape 7"/>
          <p:cNvCxnSpPr>
            <a:cxnSpLocks noChangeShapeType="1"/>
          </p:cNvCxnSpPr>
          <p:nvPr/>
        </p:nvCxnSpPr>
        <p:spPr bwMode="auto">
          <a:xfrm flipV="1">
            <a:off x="5043488" y="4189413"/>
            <a:ext cx="1290" cy="685800"/>
          </a:xfrm>
          <a:prstGeom prst="straightConnector1">
            <a:avLst/>
          </a:prstGeom>
          <a:noFill/>
          <a:ln w="25560" cap="sq">
            <a:solidFill>
              <a:schemeClr val="accent1">
                <a:lumMod val="50000"/>
              </a:schemeClr>
            </a:solidFill>
            <a:miter lim="800000"/>
            <a:headEnd/>
            <a:tailEnd type="arrow" w="med" len="med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</p:cxnSp>
      <p:cxnSp>
        <p:nvCxnSpPr>
          <p:cNvPr id="11272" name="AutoShape 8"/>
          <p:cNvCxnSpPr>
            <a:cxnSpLocks noChangeShapeType="1"/>
          </p:cNvCxnSpPr>
          <p:nvPr/>
        </p:nvCxnSpPr>
        <p:spPr bwMode="auto">
          <a:xfrm>
            <a:off x="2748980" y="3167063"/>
            <a:ext cx="1549103" cy="1588"/>
          </a:xfrm>
          <a:prstGeom prst="straightConnector1">
            <a:avLst/>
          </a:prstGeom>
          <a:noFill/>
          <a:ln w="25560" cap="sq">
            <a:solidFill>
              <a:schemeClr val="accent1">
                <a:lumMod val="50000"/>
              </a:schemeClr>
            </a:solidFill>
            <a:miter lim="800000"/>
            <a:headEnd/>
            <a:tailEnd type="arrow" w="med" len="med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</p:cxnSp>
      <p:cxnSp>
        <p:nvCxnSpPr>
          <p:cNvPr id="11273" name="AutoShape 9"/>
          <p:cNvCxnSpPr>
            <a:cxnSpLocks noChangeShapeType="1"/>
          </p:cNvCxnSpPr>
          <p:nvPr/>
        </p:nvCxnSpPr>
        <p:spPr bwMode="auto">
          <a:xfrm flipH="1">
            <a:off x="5817580" y="3159124"/>
            <a:ext cx="1176338" cy="1588"/>
          </a:xfrm>
          <a:prstGeom prst="straightConnector1">
            <a:avLst/>
          </a:prstGeom>
          <a:noFill/>
          <a:ln w="25560" cap="sq">
            <a:solidFill>
              <a:schemeClr val="accent1">
                <a:lumMod val="50000"/>
              </a:schemeClr>
            </a:solidFill>
            <a:miter lim="800000"/>
            <a:headEnd/>
            <a:tailEnd type="arrow" w="med" len="med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</p:cxn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1981200" y="0"/>
            <a:ext cx="59436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Основная сумма поступлений запланирована по трем доходным источникам:</a:t>
            </a:r>
          </a:p>
          <a:p>
            <a:pPr eaLnBrk="1" hangingPunct="1"/>
            <a:endParaRPr lang="ru-RU" altLang="ru-RU" sz="3200" b="1" i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2057A9-5601-496C-B706-A212F61F23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78" r="14397"/>
          <a:stretch/>
        </p:blipFill>
        <p:spPr>
          <a:xfrm>
            <a:off x="6193631" y="1994694"/>
            <a:ext cx="2747727" cy="20367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A3DA78-EB96-4BBB-8407-C8120F7E6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312" y="1994694"/>
            <a:ext cx="2505583" cy="21010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AE7338-0503-4124-B1D1-2E4BB9139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702" t="11539" r="28078" b="8462"/>
          <a:stretch/>
        </p:blipFill>
        <p:spPr>
          <a:xfrm>
            <a:off x="3835944" y="4792662"/>
            <a:ext cx="2300788" cy="177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52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B7E6A49-389E-42F3-AE31-EC4CE35901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589027"/>
              </p:ext>
            </p:extLst>
          </p:nvPr>
        </p:nvGraphicFramePr>
        <p:xfrm>
          <a:off x="428017" y="155643"/>
          <a:ext cx="9280187" cy="6381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B7E6A49-389E-42F3-AE31-EC4CE35901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182082"/>
              </p:ext>
            </p:extLst>
          </p:nvPr>
        </p:nvGraphicFramePr>
        <p:xfrm>
          <a:off x="271305" y="1"/>
          <a:ext cx="963469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2CF9233-7A54-4DB4-AA0B-62C3216A0E42}"/>
              </a:ext>
            </a:extLst>
          </p:cNvPr>
          <p:cNvSpPr txBox="1"/>
          <p:nvPr/>
        </p:nvSpPr>
        <p:spPr>
          <a:xfrm>
            <a:off x="5898382" y="1075174"/>
            <a:ext cx="4007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На снижение налоговых доходов в 2025 году повлияло окончание строительства федеральной трассы и снижение перечислений по НДФЛ в связи с прекращением работ.</a:t>
            </a:r>
          </a:p>
        </p:txBody>
      </p:sp>
    </p:spTree>
    <p:extLst>
      <p:ext uri="{BB962C8B-B14F-4D97-AF65-F5344CB8AC3E}">
        <p14:creationId xmlns:p14="http://schemas.microsoft.com/office/powerpoint/2010/main" val="401039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5E7BF0C-6510-4B4A-AB84-5C7E42CC15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464262"/>
              </p:ext>
            </p:extLst>
          </p:nvPr>
        </p:nvGraphicFramePr>
        <p:xfrm>
          <a:off x="180870" y="32657"/>
          <a:ext cx="972513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006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5598C6E-4EF7-4834-BA53-1518B58EBB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363964"/>
              </p:ext>
            </p:extLst>
          </p:nvPr>
        </p:nvGraphicFramePr>
        <p:xfrm>
          <a:off x="150725" y="100485"/>
          <a:ext cx="9755275" cy="6601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EDAD3AF-00B0-40B7-840C-47387FC37F6A}"/>
              </a:ext>
            </a:extLst>
          </p:cNvPr>
          <p:cNvSpPr txBox="1"/>
          <p:nvPr/>
        </p:nvSpPr>
        <p:spPr>
          <a:xfrm>
            <a:off x="1929283" y="715376"/>
            <a:ext cx="974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1 469 760,6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F216F-F6DB-4F50-997A-3C7B7DE2BECE}"/>
              </a:ext>
            </a:extLst>
          </p:cNvPr>
          <p:cNvSpPr txBox="1"/>
          <p:nvPr/>
        </p:nvSpPr>
        <p:spPr>
          <a:xfrm>
            <a:off x="3616552" y="976986"/>
            <a:ext cx="974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1 381 210,1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1D33D-F176-491B-9E1C-8BF2FEA1494C}"/>
              </a:ext>
            </a:extLst>
          </p:cNvPr>
          <p:cNvSpPr txBox="1"/>
          <p:nvPr/>
        </p:nvSpPr>
        <p:spPr>
          <a:xfrm>
            <a:off x="5155637" y="976632"/>
            <a:ext cx="974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1 401 791,8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01289-4400-453C-898D-616E60E8ED4E}"/>
              </a:ext>
            </a:extLst>
          </p:cNvPr>
          <p:cNvSpPr txBox="1"/>
          <p:nvPr/>
        </p:nvSpPr>
        <p:spPr>
          <a:xfrm>
            <a:off x="6764207" y="1039217"/>
            <a:ext cx="974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1 377 712,7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8CDDB-2ABB-4300-A471-3BBB0B27414E}"/>
              </a:ext>
            </a:extLst>
          </p:cNvPr>
          <p:cNvSpPr txBox="1"/>
          <p:nvPr/>
        </p:nvSpPr>
        <p:spPr>
          <a:xfrm>
            <a:off x="8381991" y="1071657"/>
            <a:ext cx="974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1 376 335,7</a:t>
            </a:r>
          </a:p>
        </p:txBody>
      </p:sp>
    </p:spTree>
    <p:extLst>
      <p:ext uri="{BB962C8B-B14F-4D97-AF65-F5344CB8AC3E}">
        <p14:creationId xmlns:p14="http://schemas.microsoft.com/office/powerpoint/2010/main" val="4176483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95300" y="0"/>
            <a:ext cx="8915400" cy="589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algn="ctr">
              <a:spcBef>
                <a:spcPts val="8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 i="1" dirty="0">
                <a:solidFill>
                  <a:srgbClr val="FFFF00"/>
                </a:solidFill>
                <a:latin typeface="Times New Roman" pitchFamily="18" charset="0"/>
              </a:rPr>
              <a:t>    </a:t>
            </a:r>
            <a:r>
              <a:rPr lang="ru-RU" sz="3200" b="1" i="1" dirty="0">
                <a:latin typeface="Times New Roman" pitchFamily="18" charset="0"/>
              </a:rPr>
              <a:t>Основные источники формирования доходов дорожного фонда района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577850" y="1417638"/>
            <a:ext cx="8915400" cy="544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Oval 3"/>
          <p:cNvSpPr>
            <a:spLocks noChangeArrowheads="1"/>
          </p:cNvSpPr>
          <p:nvPr/>
        </p:nvSpPr>
        <p:spPr bwMode="auto">
          <a:xfrm>
            <a:off x="908050" y="1143000"/>
            <a:ext cx="7924800" cy="1371600"/>
          </a:xfrm>
          <a:prstGeom prst="ellipse">
            <a:avLst/>
          </a:prstGeom>
          <a:solidFill>
            <a:srgbClr val="FF6699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Акцизы на автомобильный бензин,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прямогонный бензин, дизельное топливо,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моторные масла для дизельных и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карбюраторных (инжекторных) двигателей</a:t>
            </a:r>
          </a:p>
        </p:txBody>
      </p:sp>
      <p:sp>
        <p:nvSpPr>
          <p:cNvPr id="11269" name="Oval 4"/>
          <p:cNvSpPr>
            <a:spLocks noChangeArrowheads="1"/>
          </p:cNvSpPr>
          <p:nvPr/>
        </p:nvSpPr>
        <p:spPr bwMode="auto">
          <a:xfrm>
            <a:off x="990600" y="3048000"/>
            <a:ext cx="7842250" cy="1143000"/>
          </a:xfrm>
          <a:prstGeom prst="ellipse">
            <a:avLst/>
          </a:prstGeom>
          <a:solidFill>
            <a:srgbClr val="FF6699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Норматив отчисления от налога на прибыль</a:t>
            </a:r>
          </a:p>
        </p:txBody>
      </p:sp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990600" y="4724400"/>
            <a:ext cx="7842250" cy="1600200"/>
          </a:xfrm>
          <a:prstGeom prst="ellipse">
            <a:avLst/>
          </a:prstGeom>
          <a:solidFill>
            <a:srgbClr val="FF6699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Межбюджетные трансферты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из бюджетов бюджетной системы РФ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на обеспечение дорожной деятельности в отношении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автомобильных дорог общего пользования</a:t>
            </a:r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>
            <a:off x="2641600" y="2590800"/>
            <a:ext cx="1720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>
            <a:off x="2393950" y="2819400"/>
            <a:ext cx="4953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6604000" y="4267200"/>
            <a:ext cx="1720" cy="381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>
            <a:off x="6356350" y="4419600"/>
            <a:ext cx="4953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95300" y="320358"/>
            <a:ext cx="8915400" cy="73120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Основные параметры бюджета района   </a:t>
            </a:r>
            <a:endParaRPr lang="ru-RU" sz="3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188326"/>
              </p:ext>
            </p:extLst>
          </p:nvPr>
        </p:nvGraphicFramePr>
        <p:xfrm>
          <a:off x="495300" y="1674848"/>
          <a:ext cx="8915400" cy="4140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3983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год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год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21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Налоговые, неналоговые доходы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1 401 791,8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1 377 712,7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1 376 335,7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из других уровней бюджета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2 423 561,9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2 761 759,8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2 614 228,9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28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3 825 353,7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4 139 472,5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3 990 564,6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953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Профицит/дефицит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(+,-)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6CAD5B2-1E10-48F4-AA6D-B282C8D9F97A}"/>
              </a:ext>
            </a:extLst>
          </p:cNvPr>
          <p:cNvSpPr txBox="1"/>
          <p:nvPr/>
        </p:nvSpPr>
        <p:spPr>
          <a:xfrm>
            <a:off x="7974956" y="1305516"/>
            <a:ext cx="16204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latin typeface="Times New Roman" pitchFamily="18" charset="0"/>
              </a:rPr>
              <a:t>(тыс. рублей)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Другая 1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E1EEE9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5883</TotalTime>
  <Words>1694</Words>
  <Application>Microsoft Office PowerPoint</Application>
  <PresentationFormat>Лист A4 (210x297 мм)</PresentationFormat>
  <Paragraphs>368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Century Gothic</vt:lpstr>
      <vt:lpstr>Palatino Linotype</vt:lpstr>
      <vt:lpstr>Times New Roman</vt:lpstr>
      <vt:lpstr>Trebuchet MS</vt:lpstr>
      <vt:lpstr>Wingdings</vt:lpstr>
      <vt:lpstr>Wingdings 3</vt:lpstr>
      <vt:lpstr>Легкий дым</vt:lpstr>
      <vt:lpstr>Аспект</vt:lpstr>
      <vt:lpstr>БЮДЖЕТ ДЛЯ ГРАЖДАН</vt:lpstr>
      <vt:lpstr>Что такое «Бюджет для граждан»?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бюджета района   </vt:lpstr>
      <vt:lpstr>Презентация PowerPoint</vt:lpstr>
      <vt:lpstr>Презентация PowerPoint</vt:lpstr>
      <vt:lpstr>Структура расходов </vt:lpstr>
      <vt:lpstr>Презентация PowerPoint</vt:lpstr>
      <vt:lpstr>Презентация PowerPoint</vt:lpstr>
      <vt:lpstr>Презентация PowerPoint</vt:lpstr>
      <vt:lpstr>Муниципальные программы МО Красноармейский район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Пользователь Windows</dc:creator>
  <cp:lastModifiedBy>Nosenko</cp:lastModifiedBy>
  <cp:revision>421</cp:revision>
  <cp:lastPrinted>2025-11-18T11:37:48Z</cp:lastPrinted>
  <dcterms:created xsi:type="dcterms:W3CDTF">2017-11-18T19:42:35Z</dcterms:created>
  <dcterms:modified xsi:type="dcterms:W3CDTF">2025-11-19T08:07:19Z</dcterms:modified>
</cp:coreProperties>
</file>