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57" r:id="rId3"/>
    <p:sldId id="263" r:id="rId4"/>
    <p:sldId id="258" r:id="rId5"/>
    <p:sldId id="281" r:id="rId6"/>
    <p:sldId id="261" r:id="rId7"/>
    <p:sldId id="264" r:id="rId8"/>
    <p:sldId id="283" r:id="rId9"/>
    <p:sldId id="266" r:id="rId10"/>
    <p:sldId id="269" r:id="rId11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99FF99"/>
    <a:srgbClr val="66FF66"/>
    <a:srgbClr val="FF3300"/>
    <a:srgbClr val="9933FF"/>
    <a:srgbClr val="FFFF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4660"/>
  </p:normalViewPr>
  <p:slideViewPr>
    <p:cSldViewPr>
      <p:cViewPr varScale="1">
        <p:scale>
          <a:sx n="109" d="100"/>
          <a:sy n="109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103;%20&#1057;&#1086;&#1074;&#1077;&#1090;&#1072;%202026\&#1054;&#1090;&#1095;&#1077;&#1090;%20&#1086;&#1073;%20&#1080;&#1089;&#1087;&#1086;&#1083;&#1085;&#1077;&#1085;&#1080;&#1080;%20&#1073;&#1102;&#1076;&#1078;&#1077;&#1090;&#1072;%20&#1076;&#1083;&#1103;%20&#1075;&#1088;&#1072;&#1078;&#1076;&#1072;&#1085;%20&#1079;&#1072;%202025%20&#1075;&#1086;&#1076;\&#1050;&#1085;&#1080;&#1075;&#1072;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103;%20&#1057;&#1086;&#1074;&#1077;&#1090;&#1072;%202026\&#1054;&#1090;&#1095;&#1077;&#1090;%20&#1086;&#1073;%20&#1080;&#1089;&#1087;&#1086;&#1083;&#1085;&#1077;&#1085;&#1080;&#1080;%20&#1073;&#1102;&#1076;&#1078;&#1077;&#1090;&#1072;%20&#1076;&#1083;&#1103;%20&#1075;&#1088;&#1072;&#1078;&#1076;&#1072;&#1085;%20&#1079;&#1072;%202025%20&#1075;&#1086;&#1076;\&#1088;&#1072;&#1089;&#1093;&#1086;&#1076;&#1099;%20&#1085;&#1086;&#1074;&#1099;&#1081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103;%20&#1057;&#1086;&#1074;&#1077;&#1090;&#1072;%202026\&#1054;&#1090;&#1095;&#1077;&#1090;%20&#1086;&#1073;%20&#1080;&#1089;&#1087;&#1086;&#1083;&#1085;&#1077;&#1085;&#1080;&#1080;%20&#1073;&#1102;&#1076;&#1078;&#1077;&#1090;&#1072;%20&#1076;&#1083;&#1103;%20&#1075;&#1088;&#1072;&#1078;&#1076;&#1072;&#1085;%20&#1079;&#1072;%202025%20&#1075;&#1086;&#1076;\&#1088;&#1072;&#1089;&#1093;&#1086;&#1076;&#1099;%20&#1085;&#1086;&#1074;&#1099;&#108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/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Структура расходной части бюджета муниципального образования Красноармейский район по разделам классификации расходов бюджета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/>
              </a:solidFill>
              <a:latin typeface="+mj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47-4E1D-9AE9-99EECAD40376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47-4E1D-9AE9-99EECAD40376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47-4E1D-9AE9-99EECAD40376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47-4E1D-9AE9-99EECAD40376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047-4E1D-9AE9-99EECAD40376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047-4E1D-9AE9-99EECAD40376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047-4E1D-9AE9-99EECAD40376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047-4E1D-9AE9-99EECAD40376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047-4E1D-9AE9-99EECAD40376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047-4E1D-9AE9-99EECAD40376}"/>
              </c:ext>
            </c:extLst>
          </c:dPt>
          <c:dLbls>
            <c:dLbl>
              <c:idx val="0"/>
              <c:layout>
                <c:manualLayout>
                  <c:x val="0.14135002504186184"/>
                  <c:y val="-0.264193411492616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47-4E1D-9AE9-99EECAD40376}"/>
                </c:ext>
              </c:extLst>
            </c:dLbl>
            <c:dLbl>
              <c:idx val="1"/>
              <c:layout>
                <c:manualLayout>
                  <c:x val="0.14929972727166793"/>
                  <c:y val="-0.270579605472075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47-4E1D-9AE9-99EECAD40376}"/>
                </c:ext>
              </c:extLst>
            </c:dLbl>
            <c:dLbl>
              <c:idx val="2"/>
              <c:layout>
                <c:manualLayout>
                  <c:x val="0.15253508830381565"/>
                  <c:y val="-0.220535955035090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47-4E1D-9AE9-99EECAD40376}"/>
                </c:ext>
              </c:extLst>
            </c:dLbl>
            <c:dLbl>
              <c:idx val="3"/>
              <c:layout>
                <c:manualLayout>
                  <c:x val="0.15780264704980621"/>
                  <c:y val="-0.192665444769798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47-4E1D-9AE9-99EECAD40376}"/>
                </c:ext>
              </c:extLst>
            </c:dLbl>
            <c:dLbl>
              <c:idx val="4"/>
              <c:layout>
                <c:manualLayout>
                  <c:x val="0.58456541141340979"/>
                  <c:y val="-8.2008039127150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47-4E1D-9AE9-99EECAD40376}"/>
                </c:ext>
              </c:extLst>
            </c:dLbl>
            <c:dLbl>
              <c:idx val="5"/>
              <c:layout>
                <c:manualLayout>
                  <c:x val="0.25153704538160065"/>
                  <c:y val="0.325299445354856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47-4E1D-9AE9-99EECAD40376}"/>
                </c:ext>
              </c:extLst>
            </c:dLbl>
            <c:dLbl>
              <c:idx val="6"/>
              <c:layout>
                <c:manualLayout>
                  <c:x val="0.24681218286860598"/>
                  <c:y val="0.389894157036891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047-4E1D-9AE9-99EECAD40376}"/>
                </c:ext>
              </c:extLst>
            </c:dLbl>
            <c:dLbl>
              <c:idx val="7"/>
              <c:layout>
                <c:manualLayout>
                  <c:x val="0.21298128936796196"/>
                  <c:y val="0.429149183475123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047-4E1D-9AE9-99EECAD40376}"/>
                </c:ext>
              </c:extLst>
            </c:dLbl>
            <c:dLbl>
              <c:idx val="8"/>
              <c:layout>
                <c:manualLayout>
                  <c:x val="0.16920028613452417"/>
                  <c:y val="0.42593701183193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047-4E1D-9AE9-99EECAD40376}"/>
                </c:ext>
              </c:extLst>
            </c:dLbl>
            <c:dLbl>
              <c:idx val="9"/>
              <c:layout>
                <c:manualLayout>
                  <c:x val="0.15722838687080129"/>
                  <c:y val="0.444131789680124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047-4E1D-9AE9-99EECAD40376}"/>
                </c:ext>
              </c:extLst>
            </c:dLbl>
            <c:spPr>
              <a:noFill/>
              <a:ln>
                <a:solidFill>
                  <a:schemeClr val="accent1"/>
                </a:solidFill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Лист1!$B$3:$B$12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Здравоохранение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 общего характера</c:v>
                </c:pt>
              </c:strCache>
            </c:strRef>
          </c:cat>
          <c:val>
            <c:numRef>
              <c:f>Лист1!$C$3:$C$12</c:f>
              <c:numCache>
                <c:formatCode>#,##0.00</c:formatCode>
                <c:ptCount val="10"/>
                <c:pt idx="0">
                  <c:v>324519.90000000002</c:v>
                </c:pt>
                <c:pt idx="1">
                  <c:v>43717.1</c:v>
                </c:pt>
                <c:pt idx="2">
                  <c:v>48788</c:v>
                </c:pt>
                <c:pt idx="3">
                  <c:v>165678.5</c:v>
                </c:pt>
                <c:pt idx="4">
                  <c:v>3510877.3</c:v>
                </c:pt>
                <c:pt idx="5">
                  <c:v>25772.6</c:v>
                </c:pt>
                <c:pt idx="6">
                  <c:v>10948.4</c:v>
                </c:pt>
                <c:pt idx="7">
                  <c:v>225927.8</c:v>
                </c:pt>
                <c:pt idx="8">
                  <c:v>233661.5</c:v>
                </c:pt>
                <c:pt idx="9">
                  <c:v>53384.3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047-4E1D-9AE9-99EECAD403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74"/>
        <c:holeSize val="7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920120229204733"/>
          <c:y val="0.2520300521382236"/>
          <c:w val="0.23908916405802055"/>
          <c:h val="0.70746300115927196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solidFill>
            <a:schemeClr val="dk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1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10" b="1" i="0" u="none" strike="noStrike" baseline="0" dirty="0">
                <a:effectLst/>
              </a:rPr>
              <a:t>Структура расходов бюджета муниципального образования Красноармейский район на социально-культурную сферу, в тыс. руб.</a:t>
            </a:r>
          </a:p>
          <a:p>
            <a:pPr>
              <a:defRPr sz="1410">
                <a:solidFill>
                  <a:schemeClr val="tx1"/>
                </a:solidFill>
              </a:defRPr>
            </a:pPr>
            <a:r>
              <a:rPr lang="ru-RU" sz="1410" b="1" i="0" u="none" strike="noStrike" baseline="0" dirty="0">
                <a:solidFill>
                  <a:schemeClr val="tx1"/>
                </a:solidFill>
                <a:effectLst/>
              </a:rPr>
              <a:t>Всего 4 007 </a:t>
            </a:r>
            <a:r>
              <a:rPr lang="ru-RU" sz="1410" b="1" i="0" u="none" strike="noStrike" baseline="0" dirty="0" smtClean="0">
                <a:solidFill>
                  <a:schemeClr val="tx1"/>
                </a:solidFill>
                <a:effectLst/>
              </a:rPr>
              <a:t>187,7 </a:t>
            </a:r>
            <a:r>
              <a:rPr lang="ru-RU" sz="1410" b="1" i="0" u="none" strike="noStrike" baseline="0" dirty="0" err="1">
                <a:solidFill>
                  <a:schemeClr val="tx1"/>
                </a:solidFill>
                <a:effectLst/>
              </a:rPr>
              <a:t>тыс.руб</a:t>
            </a:r>
            <a:r>
              <a:rPr lang="ru-RU" sz="1410" b="1" i="0" u="none" strike="noStrike" baseline="0" dirty="0">
                <a:solidFill>
                  <a:schemeClr val="tx1"/>
                </a:solidFill>
                <a:effectLst/>
              </a:rPr>
              <a:t>.</a:t>
            </a:r>
            <a:endParaRPr lang="ru-RU" sz="1410" baseline="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1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60"/>
      <c:depthPercent val="100"/>
      <c:rAngAx val="0"/>
      <c:perspective val="2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1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10" b="1" i="0" u="none" strike="noStrike" baseline="0">
                <a:effectLst/>
              </a:rPr>
              <a:t>Структура расходов бюджета муниципального образования Красноармейский район на социально-культурную сферу, в тыс. руб.</a:t>
            </a:r>
          </a:p>
          <a:p>
            <a:pPr>
              <a:defRPr sz="1410">
                <a:solidFill>
                  <a:schemeClr val="tx1"/>
                </a:solidFill>
              </a:defRPr>
            </a:pPr>
            <a:r>
              <a:rPr lang="ru-RU" sz="1410" b="1" i="0" u="none" strike="noStrike" baseline="0">
                <a:solidFill>
                  <a:schemeClr val="tx1"/>
                </a:solidFill>
                <a:effectLst/>
              </a:rPr>
              <a:t>Всего 4 007 187,6 тыс.руб.</a:t>
            </a:r>
            <a:endParaRPr lang="ru-RU" sz="1410" baseline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1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60"/>
      <c:depthPercent val="100"/>
      <c:rAngAx val="0"/>
      <c:perspective val="2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63"/>
          <c:dPt>
            <c:idx val="0"/>
            <c:bubble3D val="0"/>
            <c:explosion val="7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DCA-426B-B6FD-FED02EBBC49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DCA-426B-B6FD-FED02EBBC49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DCA-426B-B6FD-FED02EBBC49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DCA-426B-B6FD-FED02EBBC4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DCA-426B-B6FD-FED02EBBC499}"/>
              </c:ext>
            </c:extLst>
          </c:dPt>
          <c:dLbls>
            <c:dLbl>
              <c:idx val="0"/>
              <c:layout>
                <c:manualLayout>
                  <c:x val="8.0371571200658597E-3"/>
                  <c:y val="-0.35348891421467055"/>
                </c:manualLayout>
              </c:layout>
              <c:tx>
                <c:rich>
                  <a:bodyPr/>
                  <a:lstStyle/>
                  <a:p>
                    <a:fld id="{4BB20314-27E8-4FD4-A8BB-A0A501005262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57DC440B-515D-4F07-A8D0-4C60B8661DFA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75,6%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DCA-426B-B6FD-FED02EBBC499}"/>
                </c:ext>
              </c:extLst>
            </c:dLbl>
            <c:dLbl>
              <c:idx val="1"/>
              <c:layout>
                <c:manualLayout>
                  <c:x val="-0.227789742498404"/>
                  <c:y val="6.7879722775288323E-2"/>
                </c:manualLayout>
              </c:layout>
              <c:tx>
                <c:rich>
                  <a:bodyPr/>
                  <a:lstStyle/>
                  <a:p>
                    <a:fld id="{7F2C1DF4-CAB7-4D08-89EA-8A286D32AF5B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B7F208F7-0B1A-4862-AF55-9587F8AF7FEB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0,6%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DCA-426B-B6FD-FED02EBBC499}"/>
                </c:ext>
              </c:extLst>
            </c:dLbl>
            <c:dLbl>
              <c:idx val="2"/>
              <c:layout>
                <c:manualLayout>
                  <c:x val="-7.5666217398500865E-3"/>
                  <c:y val="-1.6234799922069158E-2"/>
                </c:manualLayout>
              </c:layout>
              <c:tx>
                <c:rich>
                  <a:bodyPr/>
                  <a:lstStyle/>
                  <a:p>
                    <a:fld id="{9971709B-6272-4804-9949-ABDBB0F42FC4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8CBAB18A-DBF0-43A3-A5EC-C5E7E2D3BF76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0,2%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DCA-426B-B6FD-FED02EBBC499}"/>
                </c:ext>
              </c:extLst>
            </c:dLbl>
            <c:dLbl>
              <c:idx val="3"/>
              <c:layout>
                <c:manualLayout>
                  <c:x val="0.12907956775673302"/>
                  <c:y val="8.5865887675047395E-2"/>
                </c:manualLayout>
              </c:layout>
              <c:tx>
                <c:rich>
                  <a:bodyPr/>
                  <a:lstStyle/>
                  <a:p>
                    <a:fld id="{35239C9E-2118-48A8-B03E-0B2368A69345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DA3CD7AF-5875-4CA7-BA94-E4040B387AE7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4,9%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DCA-426B-B6FD-FED02EBBC499}"/>
                </c:ext>
              </c:extLst>
            </c:dLbl>
            <c:dLbl>
              <c:idx val="4"/>
              <c:layout>
                <c:manualLayout>
                  <c:x val="-7.3100943463148188E-2"/>
                  <c:y val="0.22374585992406495"/>
                </c:manualLayout>
              </c:layout>
              <c:tx>
                <c:rich>
                  <a:bodyPr/>
                  <a:lstStyle/>
                  <a:p>
                    <a:fld id="{E8D1A590-8684-44B6-9825-9AF1549D065F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EE0B5010-F177-4CD1-A144-6AF524017E41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DCA-426B-B6FD-FED02EBBC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4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Лист1!$B$4:$B$8</c:f>
              <c:strCache>
                <c:ptCount val="5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Лист1!$C$4:$C$8</c:f>
              <c:numCache>
                <c:formatCode>#,##0.00</c:formatCode>
                <c:ptCount val="5"/>
                <c:pt idx="0">
                  <c:v>3510877.3</c:v>
                </c:pt>
                <c:pt idx="1">
                  <c:v>25772.6</c:v>
                </c:pt>
                <c:pt idx="2">
                  <c:v>10948.4</c:v>
                </c:pt>
                <c:pt idx="3">
                  <c:v>225927.8</c:v>
                </c:pt>
                <c:pt idx="4">
                  <c:v>233661.5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CA-426B-B6FD-FED02EBBC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F55F54-25D0-47D1-BF3B-159C6E78907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133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C1E9D-9A1A-49ED-9EC4-79BC13FB3C1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454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9155D-84F6-41BE-98AA-5AA0FDFBB05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705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9BE9-1027-472B-99A5-F1E1FE2489A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3261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E57169-6B49-427A-9981-D12E848C810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46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2284A-05F3-4BF5-AD99-91AC542623A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370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197F3-8225-458A-A7F2-4ED8AFD1AD9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1638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C1771-8D13-4693-BEB1-29E447D3A4A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7352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A5DE3A-1AA7-4F1C-B22E-8EF893A608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5C4BEF-2A44-4227-B5C0-3031F2F183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0E02AE-C36A-4EA8-B9EA-8BB4B15FE5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F6360-82BC-4BCC-B819-A2E74D031A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3980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419699-A9F0-450E-820F-3DA747935F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013692-CFE3-4DF9-8035-89666239D3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3426968-0738-496A-9E24-D8DAEFCFD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66575-F193-46D8-8104-4B9373DCCC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18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D24AF-5FF0-40C4-AB29-62B9EC318CE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792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A80951-00DB-4D01-AF02-6F95F9806EC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640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EC22C-E6B2-49FA-84A0-88A19D8E033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175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833BA-1073-42EF-854E-0552A6F507A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724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708B2D-E842-4540-B871-2DA43BCA2BD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842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162273-411C-4DD3-81EE-25382BFBA24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7212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724C0-D8F3-4D37-94C7-556DA238227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157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F8016-B21D-4343-A71F-A0C07C50278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855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4D7D123-DE03-4DCC-B871-11D1E2B62C5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59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  <p:sldLayoutId id="2147483831" r:id="rId14"/>
    <p:sldLayoutId id="2147483832" r:id="rId15"/>
    <p:sldLayoutId id="2147483833" r:id="rId16"/>
    <p:sldLayoutId id="2147483834" r:id="rId17"/>
    <p:sldLayoutId id="2147483835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69D1BFF-3EFD-4D97-88D5-71983B94EF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bg1">
              <a:alpha val="0"/>
            </a:schemeClr>
          </a:solidFill>
        </p:spPr>
        <p:txBody>
          <a:bodyPr anchor="ctr"/>
          <a:lstStyle/>
          <a:p>
            <a:pPr algn="ctr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Исполнение бюджета муниципального образования Красноармейский район</a:t>
            </a:r>
            <a:b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за 20</a:t>
            </a:r>
            <a:r>
              <a:rPr lang="en-US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5 </a:t>
            </a: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>
            <a:extLst>
              <a:ext uri="{FF2B5EF4-FFF2-40B4-BE49-F238E27FC236}">
                <a16:creationId xmlns:a16="http://schemas.microsoft.com/office/drawing/2014/main" id="{94E52897-3862-44EB-9B25-FD38B9884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15084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бюджетом муниципального образования Красноармейский район кредиты из краевого бюджета и кредитных организаций не привлекались. 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Text Box 7">
            <a:extLst>
              <a:ext uri="{FF2B5EF4-FFF2-40B4-BE49-F238E27FC236}">
                <a16:creationId xmlns:a16="http://schemas.microsoft.com/office/drawing/2014/main" id="{2F0164C7-7A2E-4DC3-BD6E-1D802E537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3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8">
            <a:extLst>
              <a:ext uri="{FF2B5EF4-FFF2-40B4-BE49-F238E27FC236}">
                <a16:creationId xmlns:a16="http://schemas.microsoft.com/office/drawing/2014/main" id="{41E8F0BC-3BDC-4A24-B46C-8F7637311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810000"/>
            <a:ext cx="6927850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Финансовое управление администрации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 муниципального образования Красноармейский район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9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Адрес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</a:rPr>
              <a:t>: 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353800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</a:rPr>
              <a:t>, ст. Полтавская, ул. Набережная, д.179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Телефон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</a:rPr>
              <a:t>:8 (86165) 3-36-77,4-14-58. </a:t>
            </a:r>
            <a:r>
              <a:rPr lang="ru-RU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Факс: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</a:rPr>
              <a:t> 8 (86165) 3-36-77, 4-14-58.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E-mail:</a:t>
            </a:r>
            <a:r>
              <a:rPr lang="en-US" altLang="ru-RU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i="1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fukrs@mail.kuban.ru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19302622-0F01-43C9-B64E-1464D05A3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28600"/>
            <a:ext cx="8686800" cy="1600200"/>
          </a:xfrm>
        </p:spPr>
        <p:txBody>
          <a:bodyPr rtlCol="0">
            <a:normAutofit fontScale="77500" lnSpcReduction="20000"/>
          </a:bodyPr>
          <a:lstStyle/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altLang="ru-RU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1. Доходы бюджета</a:t>
            </a:r>
          </a:p>
          <a:p>
            <a:pPr marL="0" indent="361950" algn="just">
              <a:lnSpc>
                <a:spcPct val="120000"/>
              </a:lnSpc>
              <a:buNone/>
              <a:defRPr/>
            </a:pPr>
            <a:r>
              <a:rPr lang="ru-RU" alt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доходов бюджета муниципального образования Красноармейский район утверждены безвозмездные поступления из бюджетов других уровней в сумме </a:t>
            </a:r>
            <a:r>
              <a:rPr lang="ru-RU" alt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3 183 141,7 </a:t>
            </a:r>
            <a:r>
              <a:rPr lang="ru-RU" alt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 Исполнение показателей по безвозмездным поступлениям за </a:t>
            </a:r>
            <a:r>
              <a:rPr lang="ru-RU" alt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составило </a:t>
            </a:r>
            <a:r>
              <a:rPr lang="ru-RU" alt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3 086 642,3 </a:t>
            </a:r>
            <a:r>
              <a:rPr lang="ru-RU" alt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или </a:t>
            </a:r>
            <a:r>
              <a:rPr lang="ru-RU" alt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97,0 процентов </a:t>
            </a:r>
            <a:r>
              <a:rPr lang="ru-RU" alt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годовым плановым показателям. Общий объем исполнения безвозмездных поступлений в бюджете муниципального образования Красноармейский район приведен в таблице:</a:t>
            </a:r>
          </a:p>
        </p:txBody>
      </p:sp>
      <p:graphicFrame>
        <p:nvGraphicFramePr>
          <p:cNvPr id="3351" name="Group 279">
            <a:extLst>
              <a:ext uri="{FF2B5EF4-FFF2-40B4-BE49-F238E27FC236}">
                <a16:creationId xmlns:a16="http://schemas.microsoft.com/office/drawing/2014/main" id="{D475C397-0BCB-4628-9A71-B8CDCD577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126178"/>
              </p:ext>
            </p:extLst>
          </p:nvPr>
        </p:nvGraphicFramePr>
        <p:xfrm>
          <a:off x="304800" y="2087886"/>
          <a:ext cx="8534400" cy="4541639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98283892"/>
                    </a:ext>
                  </a:extLst>
                </a:gridCol>
              </a:tblGrid>
              <a:tr h="9601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 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состоянию на 01.01.25 г.)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 на </a:t>
                      </a: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en-US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год (по состоянию на 31.12.25 г.)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2025 году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224 030,6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246 833,2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246 833,2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1 046 153,0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939 970,5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850 460,1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828 437,6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958 722,9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1 951 714,2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 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26 826,4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37 526,9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37 526,6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6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безвозмездные поступления</a:t>
                      </a:r>
                      <a:endParaRPr kumimoji="0" lang="ru-RU" altLang="ru-RU" sz="13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6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бюджетов от возврата организациями остатков субсидий прошлых лет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10 220,2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10 244,2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669763"/>
                  </a:ext>
                </a:extLst>
              </a:tr>
              <a:tr h="6858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остатков субсидий, субвенций  и иных межбюджетных трансфертов из бюджетов муниципальных районов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10 178,1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-10 182,1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77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 безвозмездных  поступлений из бюджета Краснодарского края и бюджетов сельских поселений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3 125 447,6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3 183 141,7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3 086 642,3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1">
            <a:extLst>
              <a:ext uri="{FF2B5EF4-FFF2-40B4-BE49-F238E27FC236}">
                <a16:creationId xmlns:a16="http://schemas.microsoft.com/office/drawing/2014/main" id="{05D91850-71CE-42E9-A5D8-462ED1BFF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68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52">
            <a:extLst>
              <a:ext uri="{FF2B5EF4-FFF2-40B4-BE49-F238E27FC236}">
                <a16:creationId xmlns:a16="http://schemas.microsoft.com/office/drawing/2014/main" id="{5045E99C-DECB-4ECC-8757-EF04CEA7B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821433"/>
            <a:ext cx="84582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</a:rPr>
              <a:t>2. Расходы бюджета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     По расходам бюджет муниципального образования Красноармейский район за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2025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год исполнен на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95,8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%, при утвержденных бюджетных ассигнованиях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4 849 321,7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тыс. рублей, исполнение расходов всего составило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4 643 471,5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тыс. рублей, в том числе за счет средств бюджета муниципального образования Красноармейский район 1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804 685,0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тыс. рублей, за счет средств бюджета Краснодарского края и бюджетов сельских поселений 2 </a:t>
            </a:r>
            <a:r>
              <a:rPr lang="ru-RU" altLang="ru-RU" sz="2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838 786,5 </a:t>
            </a: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тыс. рублей.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     При исполнении бюджета муниципального района без срывов обеспечено финансирование приоритетных и социально-значимых направлений для жизнедеятельности района в рамках доведенных бюджетных ассигнований,  лимитов бюджетных обязательств и показателей кассового плана.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98" name="Group 602">
            <a:extLst>
              <a:ext uri="{FF2B5EF4-FFF2-40B4-BE49-F238E27FC236}">
                <a16:creationId xmlns:a16="http://schemas.microsoft.com/office/drawing/2014/main" id="{6E0BAD7C-FBFC-422C-9EC5-A7F1493D5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66501"/>
              </p:ext>
            </p:extLst>
          </p:nvPr>
        </p:nvGraphicFramePr>
        <p:xfrm>
          <a:off x="342900" y="746814"/>
          <a:ext cx="8458199" cy="5237135"/>
        </p:xfrm>
        <a:graphic>
          <a:graphicData uri="http://schemas.openxmlformats.org/drawingml/2006/table">
            <a:tbl>
              <a:tblPr/>
              <a:tblGrid>
                <a:gridCol w="661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kumimoji="0" lang="ru-RU" alt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раздела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Утвержденные бюджетные назначения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8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всего, 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4 849 321,6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4 643 471,5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20899"/>
                  </a:ext>
                </a:extLst>
              </a:tr>
              <a:tr h="350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338 434,7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324 519,9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4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47 561,8</a:t>
                      </a:r>
                      <a:endParaRPr kumimoji="0" lang="en-US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43 717,1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53 938,7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48 788,0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185 193,8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165 678,5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617 339,3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3 510 877,3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25 858,6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25 772,6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10 948,4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10 948,4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47751"/>
                  </a:ext>
                </a:extLst>
              </a:tr>
              <a:tr h="3524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281 792,6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225 927,8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90,8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234 674,0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233 661,5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0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 общего характера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53 384,3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53 384,3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239517"/>
              </p:ext>
            </p:extLst>
          </p:nvPr>
        </p:nvGraphicFramePr>
        <p:xfrm>
          <a:off x="152400" y="152400"/>
          <a:ext cx="8839199" cy="655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12">
            <a:extLst>
              <a:ext uri="{FF2B5EF4-FFF2-40B4-BE49-F238E27FC236}">
                <a16:creationId xmlns:a16="http://schemas.microsoft.com/office/drawing/2014/main" id="{4B53C7DF-D001-467D-B1A3-13044DCE1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787063"/>
            <a:ext cx="89916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61938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01 «Общегосударственные вопросы»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составили    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324 519,9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из них на функционирование органов исполнительной власти местного самоуправления, с учетом исполнения переданных государственных полномочий бюджета Краснодарского края, направлено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218 356,8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220 005,6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или исполнено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99,2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03 «Национальная безопасность и правоохранительная деятельность»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финансирование расходов составило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43 717,1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или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91,9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к плановым назначениям. По данному разделу профинансированы расходы на проведение мероприятий по гражданской обороне, проведение мероприятий по предупреждению последствий чрезвычайных ситуаций и прочих мероприятий за счет средств бюджета муниципального образования Красноармейский район.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04 «Национальная экономика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исполнены в сумме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48 788,0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 Утвержденные расходы составили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53 938,8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 исполнены на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05 «Жилищно-коммунальное хозяйство»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исполнены в сумме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165 678,5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185 193,8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исполнение составило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89,5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Бюджет муниципального образования Красноармейский район имеет       социальную направленность. Расходы на социально-культурную сферу за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составили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4 007 187,7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или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86,3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 общего объема расходов бюджета.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ED5E1A42-6BB6-4CA2-9AF1-C4FB04DBD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914400"/>
            <a:ext cx="4581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</a:rPr>
              <a:t>Расходы на социально-культурную сферу</a:t>
            </a: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8245" name="Group 53">
            <a:extLst>
              <a:ext uri="{FF2B5EF4-FFF2-40B4-BE49-F238E27FC236}">
                <a16:creationId xmlns:a16="http://schemas.microsoft.com/office/drawing/2014/main" id="{6FDA5DD9-D1EF-4DD0-AB72-A368001A23A3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70479350"/>
              </p:ext>
            </p:extLst>
          </p:nvPr>
        </p:nvGraphicFramePr>
        <p:xfrm>
          <a:off x="457200" y="1676400"/>
          <a:ext cx="8305801" cy="3742152"/>
        </p:xfrm>
        <a:graphic>
          <a:graphicData uri="http://schemas.openxmlformats.org/drawingml/2006/table">
            <a:tbl>
              <a:tblPr/>
              <a:tblGrid>
                <a:gridCol w="2691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6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838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функциональных разделов расходов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общем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объеме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социально-культурную сферу  в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году (%)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общем объеме расходов на социально-культурную сферу в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году (%)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Сумма средств, направлен-ная в 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году, (тыс. 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8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 на социально-культурную сферу, в т.ч.: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87,8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86,3</a:t>
                      </a:r>
                      <a:endParaRPr kumimoji="0" lang="ru-RU" alt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4 007 187,7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782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Образование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3 510 877,3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1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Культура, кинематография 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772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15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 </a:t>
                      </a: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10 948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250991"/>
                  </a:ext>
                </a:extLst>
              </a:tr>
              <a:tr h="3131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Социальная политика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927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1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Физическая культура и спорт</a:t>
                      </a:r>
                      <a:endParaRPr kumimoji="0" lang="ru-RU" alt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14400" algn="l"/>
                        </a:tabLst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661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>
            <a:extLst>
              <a:ext uri="{FF2B5EF4-FFF2-40B4-BE49-F238E27FC236}">
                <a16:creationId xmlns:a16="http://schemas.microsoft.com/office/drawing/2014/main" id="{11290FED-0A2A-4158-80AC-C1299A3C1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0BC8B9A5-671A-48E5-B092-AC2E33FE4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511997"/>
              </p:ext>
            </p:extLst>
          </p:nvPr>
        </p:nvGraphicFramePr>
        <p:xfrm>
          <a:off x="457200" y="457200"/>
          <a:ext cx="8229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BC8B9A5-671A-48E5-B092-AC2E33FE4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654098"/>
              </p:ext>
            </p:extLst>
          </p:nvPr>
        </p:nvGraphicFramePr>
        <p:xfrm>
          <a:off x="685800" y="609600"/>
          <a:ext cx="77724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3E78F62F-F578-4235-BC66-0B94A75FA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823170"/>
            <a:ext cx="86868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9144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07 «Образование»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исполнены в сумме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3 510 877,3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3 617 339,3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исполнение составило 9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,1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«Культуру, кинематографию»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направлены средства в сумме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25 772,6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25 858,0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или исполнение расходов составило на 9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%. 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09 «Здравоохранение»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исполнены в сумме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10 948,4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10 948,4,0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исполнение составило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100,0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10 «Социальная политика»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были предусмотрены расходы на выплату пособия опекаемым детям-сиротам, доплаты к пенсиям муниципальным служащим, и различные виды выплат социального характера за счет средств бюджета Краснодарского края. В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на данные расходы направлено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225 927,9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81 792,6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или исполнение составило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80,2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разделу 11 «Физическая культура и спорт»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утверждены расходы на содержание муниципальных учреждений физкультурной направленности и реализацию мероприятий в области физической культуры и массового спорта. В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на данные расходы направлено 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33 661,5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674,0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 исполнение составило 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</a:t>
            </a:r>
            <a:r>
              <a:rPr lang="en-US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разделу 14 «Межбюджетные трансферты»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исполнены в сумме 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3 384,3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при плане </a:t>
            </a:r>
            <a:r>
              <a:rPr lang="en-US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3 384,3 </a:t>
            </a: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или на 100,0 %.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3296</TotalTime>
  <Words>1111</Words>
  <Application>Microsoft Office PowerPoint</Application>
  <PresentationFormat>Экран (4:3)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Исполнение бюджета муниципального образования Красноармейский район за 2025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ПитенкоЕН</dc:creator>
  <cp:lastModifiedBy>Martynova</cp:lastModifiedBy>
  <cp:revision>370</cp:revision>
  <cp:lastPrinted>2026-04-29T07:18:39Z</cp:lastPrinted>
  <dcterms:created xsi:type="dcterms:W3CDTF">1601-01-01T00:00:00Z</dcterms:created>
  <dcterms:modified xsi:type="dcterms:W3CDTF">2026-04-29T11:40:52Z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